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372" r:id="rId3"/>
    <p:sldId id="257" r:id="rId4"/>
    <p:sldId id="263" r:id="rId5"/>
    <p:sldId id="378" r:id="rId6"/>
    <p:sldId id="264" r:id="rId7"/>
    <p:sldId id="259" r:id="rId8"/>
    <p:sldId id="281" r:id="rId9"/>
    <p:sldId id="342" r:id="rId10"/>
    <p:sldId id="343" r:id="rId11"/>
    <p:sldId id="344" r:id="rId12"/>
    <p:sldId id="345" r:id="rId13"/>
    <p:sldId id="269" r:id="rId14"/>
    <p:sldId id="355" r:id="rId15"/>
    <p:sldId id="356" r:id="rId16"/>
    <p:sldId id="357" r:id="rId17"/>
    <p:sldId id="358" r:id="rId18"/>
    <p:sldId id="352" r:id="rId19"/>
    <p:sldId id="351" r:id="rId20"/>
    <p:sldId id="379" r:id="rId21"/>
    <p:sldId id="350" r:id="rId22"/>
    <p:sldId id="359" r:id="rId23"/>
    <p:sldId id="360" r:id="rId24"/>
    <p:sldId id="349" r:id="rId25"/>
    <p:sldId id="361" r:id="rId26"/>
    <p:sldId id="348" r:id="rId27"/>
    <p:sldId id="268" r:id="rId28"/>
    <p:sldId id="283" r:id="rId29"/>
    <p:sldId id="366" r:id="rId30"/>
    <p:sldId id="295" r:id="rId31"/>
    <p:sldId id="362" r:id="rId32"/>
    <p:sldId id="363" r:id="rId33"/>
    <p:sldId id="296" r:id="rId34"/>
    <p:sldId id="365" r:id="rId35"/>
    <p:sldId id="364" r:id="rId36"/>
    <p:sldId id="300" r:id="rId37"/>
    <p:sldId id="368" r:id="rId38"/>
    <p:sldId id="298" r:id="rId39"/>
    <p:sldId id="270" r:id="rId40"/>
    <p:sldId id="284" r:id="rId41"/>
    <p:sldId id="306" r:id="rId42"/>
    <p:sldId id="307" r:id="rId43"/>
    <p:sldId id="271" r:id="rId44"/>
    <p:sldId id="285" r:id="rId45"/>
    <p:sldId id="302" r:id="rId46"/>
    <p:sldId id="272" r:id="rId47"/>
    <p:sldId id="304" r:id="rId48"/>
    <p:sldId id="286" r:id="rId49"/>
    <p:sldId id="305" r:id="rId5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67AC"/>
    <a:srgbClr val="FF66CC"/>
    <a:srgbClr val="CC0099"/>
    <a:srgbClr val="FFDC47"/>
    <a:srgbClr val="5EEC3C"/>
    <a:srgbClr val="CCCC00"/>
    <a:srgbClr val="FFCC66"/>
    <a:srgbClr val="007033"/>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p:cViewPr varScale="1">
        <p:scale>
          <a:sx n="147" d="100"/>
          <a:sy n="147" d="100"/>
        </p:scale>
        <p:origin x="462" y="126"/>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197" Type="http://schemas.microsoft.com/office/2015/10/relationships/revisionInfo" Target="revisionInfo.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209EE2-0539-4B89-9FF8-33D9C30D62AD}" type="datetimeFigureOut">
              <a:rPr lang="en-US" smtClean="0"/>
              <a:t>4/2/2025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1E2BBA-2042-490D-ACCF-53B95DFFCFF0}" type="slidenum">
              <a:rPr lang="en-US" smtClean="0"/>
              <a:t>‹#›</a:t>
            </a:fld>
            <a:endParaRPr lang="en-US"/>
          </a:p>
        </p:txBody>
      </p:sp>
    </p:spTree>
    <p:extLst>
      <p:ext uri="{BB962C8B-B14F-4D97-AF65-F5344CB8AC3E}">
        <p14:creationId xmlns:p14="http://schemas.microsoft.com/office/powerpoint/2010/main" val="2844784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55770" y="1044700"/>
            <a:ext cx="5039265" cy="1679755"/>
          </a:xfrm>
          <a:noFill/>
          <a:effectLst>
            <a:outerShdw blurRad="50800" dist="38100" dir="2700000" algn="tl" rotWithShape="0">
              <a:prstClr val="black">
                <a:alpha val="40000"/>
              </a:prstClr>
            </a:outerShdw>
          </a:effectLst>
        </p:spPr>
        <p:txBody>
          <a:bodyPr>
            <a:normAutofit/>
          </a:bodyPr>
          <a:lstStyle>
            <a:lvl1pPr algn="r">
              <a:defRPr sz="3600">
                <a:solidFill>
                  <a:srgbClr val="FFFF00"/>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3655770" y="2571750"/>
            <a:ext cx="5028887" cy="1068935"/>
          </a:xfrm>
        </p:spPr>
        <p:txBody>
          <a:bodyPr>
            <a:normAutofit/>
          </a:bodyPr>
          <a:lstStyle>
            <a:lvl1pPr marL="0" indent="0" algn="r">
              <a:buNone/>
              <a:defRPr sz="2800" b="0" i="0">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t>
            </a:r>
          </a:p>
          <a:p>
            <a:r>
              <a:rPr lang="en-US" dirty="0"/>
              <a:t>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4/2/2025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 xmlns:a16="http://schemas.microsoft.com/office/drawing/2014/main" id="{564B0D0D-72AD-4F1D-ABBA-C4F2E0CECDF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918306"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1350110"/>
            <a:ext cx="8246070" cy="610820"/>
          </a:xfrm>
        </p:spPr>
        <p:txBody>
          <a:bodyPr>
            <a:normAutofit/>
          </a:bodyPr>
          <a:lstStyle>
            <a:lvl1pPr algn="r">
              <a:defRPr sz="3600" baseline="0">
                <a:solidFill>
                  <a:srgbClr val="FFFF0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960930"/>
            <a:ext cx="8246070" cy="2595980"/>
          </a:xfrm>
        </p:spPr>
        <p:txBody>
          <a:bodyPr/>
          <a:lstStyle>
            <a:lvl1pPr algn="l">
              <a:defRPr sz="2800">
                <a:solidFill>
                  <a:schemeClr val="bg1">
                    <a:lumMod val="95000"/>
                  </a:schemeClr>
                </a:solidFill>
              </a:defRPr>
            </a:lvl1pPr>
            <a:lvl2pPr algn="l">
              <a:defRPr>
                <a:solidFill>
                  <a:schemeClr val="bg1">
                    <a:lumMod val="95000"/>
                  </a:schemeClr>
                </a:solidFill>
              </a:defRPr>
            </a:lvl2pPr>
            <a:lvl3pPr algn="l">
              <a:defRPr>
                <a:solidFill>
                  <a:schemeClr val="bg1">
                    <a:lumMod val="95000"/>
                  </a:schemeClr>
                </a:solidFill>
              </a:defRPr>
            </a:lvl3pPr>
            <a:lvl4pPr algn="l">
              <a:defRPr>
                <a:solidFill>
                  <a:schemeClr val="bg1">
                    <a:lumMod val="95000"/>
                  </a:schemeClr>
                </a:solidFill>
              </a:defRPr>
            </a:lvl4pPr>
            <a:lvl5pPr algn="l">
              <a:defRPr>
                <a:solidFill>
                  <a:schemeClr val="bg1">
                    <a:lumMod val="9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97655" y="433880"/>
            <a:ext cx="5802790" cy="572644"/>
          </a:xfrm>
        </p:spPr>
        <p:txBody>
          <a:bodyPr>
            <a:normAutofit/>
          </a:bodyPr>
          <a:lstStyle>
            <a:lvl1pPr algn="l">
              <a:defRPr sz="3600">
                <a:solidFill>
                  <a:srgbClr val="FFFF0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3197655" y="1044700"/>
            <a:ext cx="5802790" cy="3511061"/>
          </a:xfrm>
        </p:spPr>
        <p:txBody>
          <a:bodyPr/>
          <a:lstStyle>
            <a:lvl1pPr>
              <a:defRPr sz="2800">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4/2/2025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1350110"/>
            <a:ext cx="8246071" cy="610820"/>
          </a:xfrm>
        </p:spPr>
        <p:txBody>
          <a:bodyPr>
            <a:normAutofit/>
          </a:bodyPr>
          <a:lstStyle>
            <a:lvl1pPr algn="r">
              <a:defRPr sz="3600" baseline="0">
                <a:solidFill>
                  <a:srgbClr val="FFFF0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1960930"/>
            <a:ext cx="4040188" cy="479822"/>
          </a:xfrm>
        </p:spPr>
        <p:txBody>
          <a:bodyPr anchor="b"/>
          <a:lstStyle>
            <a:lvl1pPr marL="0" indent="0" algn="ctr">
              <a:buNone/>
              <a:defRPr sz="2400" b="1">
                <a:solidFill>
                  <a:schemeClr val="bg1">
                    <a:lumMod val="9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2419045"/>
            <a:ext cx="4040188" cy="2137871"/>
          </a:xfrm>
        </p:spPr>
        <p:txBody>
          <a:bodyPr/>
          <a:lstStyle>
            <a:lvl1pPr algn="ctr">
              <a:defRPr sz="2400">
                <a:solidFill>
                  <a:schemeClr val="bg1">
                    <a:lumMod val="95000"/>
                  </a:schemeClr>
                </a:solidFill>
              </a:defRPr>
            </a:lvl1pPr>
            <a:lvl2pPr algn="ctr">
              <a:defRPr sz="2000">
                <a:solidFill>
                  <a:schemeClr val="bg1">
                    <a:lumMod val="95000"/>
                  </a:schemeClr>
                </a:solidFill>
              </a:defRPr>
            </a:lvl2pPr>
            <a:lvl3pPr algn="ctr">
              <a:defRPr sz="1800">
                <a:solidFill>
                  <a:schemeClr val="bg1">
                    <a:lumMod val="95000"/>
                  </a:schemeClr>
                </a:solidFill>
              </a:defRPr>
            </a:lvl3pPr>
            <a:lvl4pPr algn="ctr">
              <a:defRPr sz="1600">
                <a:solidFill>
                  <a:schemeClr val="bg1">
                    <a:lumMod val="95000"/>
                  </a:schemeClr>
                </a:solidFill>
              </a:defRPr>
            </a:lvl4pPr>
            <a:lvl5pPr algn="ctr">
              <a:defRPr sz="1600">
                <a:solidFill>
                  <a:schemeClr val="bg1">
                    <a:lumMod val="95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960930"/>
            <a:ext cx="4041775" cy="479822"/>
          </a:xfrm>
        </p:spPr>
        <p:txBody>
          <a:bodyPr anchor="b"/>
          <a:lstStyle>
            <a:lvl1pPr marL="0" indent="0" algn="ctr">
              <a:buNone/>
              <a:defRPr sz="2400" b="1">
                <a:solidFill>
                  <a:schemeClr val="bg1">
                    <a:lumMod val="9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2419045"/>
            <a:ext cx="4041775" cy="2137871"/>
          </a:xfrm>
        </p:spPr>
        <p:txBody>
          <a:bodyPr/>
          <a:lstStyle>
            <a:lvl1pPr algn="ctr">
              <a:defRPr sz="2400">
                <a:solidFill>
                  <a:schemeClr val="bg1">
                    <a:lumMod val="95000"/>
                  </a:schemeClr>
                </a:solidFill>
              </a:defRPr>
            </a:lvl1pPr>
            <a:lvl2pPr algn="ctr">
              <a:defRPr sz="2000">
                <a:solidFill>
                  <a:schemeClr val="bg1">
                    <a:lumMod val="95000"/>
                  </a:schemeClr>
                </a:solidFill>
              </a:defRPr>
            </a:lvl2pPr>
            <a:lvl3pPr algn="ctr">
              <a:defRPr sz="1800">
                <a:solidFill>
                  <a:schemeClr val="bg1">
                    <a:lumMod val="95000"/>
                  </a:schemeClr>
                </a:solidFill>
              </a:defRPr>
            </a:lvl3pPr>
            <a:lvl4pPr algn="ctr">
              <a:defRPr sz="1600">
                <a:solidFill>
                  <a:schemeClr val="bg1">
                    <a:lumMod val="95000"/>
                  </a:schemeClr>
                </a:solidFill>
              </a:defRPr>
            </a:lvl4pPr>
            <a:lvl5pPr algn="ctr">
              <a:defRPr sz="1600">
                <a:solidFill>
                  <a:schemeClr val="bg1">
                    <a:lumMod val="95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4/2/2025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4/2/2025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4/2/2025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4/2/2025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hyperlink" Target="https://youtu.be/uH3ozA7e3zw"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hyperlink" Target="https://youtu.be/hKnyLPAgBPQ"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hyperlink" Target="https://youtu.be/n5qqCPJw6dw"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hyperlink" Target="https://youtu.be/LAE2TXdSRhM"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hyperlink" Target="https://youtu.be/z8NdzDnCsx4"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hyperlink" Target="https://youtu.be/9gnzohEaC8Q"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hyperlink" Target="https://youtu.be/DuQJpQ15k5w"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gi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22875" y="1044700"/>
            <a:ext cx="3972160" cy="1679755"/>
          </a:xfrm>
        </p:spPr>
        <p:txBody>
          <a:bodyPr/>
          <a:lstStyle/>
          <a:p>
            <a:pPr algn="ctr"/>
            <a:r>
              <a:rPr lang="en-US" dirty="0" smtClean="0"/>
              <a:t>Skating Merit Badge</a:t>
            </a:r>
            <a:br>
              <a:rPr lang="en-US" dirty="0" smtClean="0"/>
            </a:br>
            <a:r>
              <a:rPr lang="en-US" dirty="0" smtClean="0"/>
              <a:t>Ice Skating Option</a:t>
            </a:r>
            <a:endParaRPr lang="en-US" dirty="0"/>
          </a:p>
        </p:txBody>
      </p:sp>
      <p:sp>
        <p:nvSpPr>
          <p:cNvPr id="3" name="Subtitle 2"/>
          <p:cNvSpPr>
            <a:spLocks noGrp="1"/>
          </p:cNvSpPr>
          <p:nvPr>
            <p:ph type="subTitle" idx="1"/>
          </p:nvPr>
        </p:nvSpPr>
        <p:spPr/>
        <p:txBody>
          <a:bodyPr/>
          <a:lstStyle/>
          <a:p>
            <a:r>
              <a:rPr lang="en-US" dirty="0" smtClean="0"/>
              <a:t>Troop 344 and 9344</a:t>
            </a:r>
          </a:p>
          <a:p>
            <a:r>
              <a:rPr lang="en-US" dirty="0" smtClean="0"/>
              <a:t>Pemberville, OH</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8475" y="1417852"/>
            <a:ext cx="914400" cy="933450"/>
          </a:xfrm>
          <a:prstGeom prst="rect">
            <a:avLst/>
          </a:prstGeom>
        </p:spPr>
      </p:pic>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2820" y="433880"/>
            <a:ext cx="3664920" cy="1221640"/>
          </a:xfrm>
        </p:spPr>
        <p:txBody>
          <a:bodyPr>
            <a:normAutofit/>
          </a:bodyPr>
          <a:lstStyle/>
          <a:p>
            <a:r>
              <a:rPr lang="en-US" sz="3200" dirty="0" smtClean="0"/>
              <a:t>Hazards of Skating</a:t>
            </a:r>
            <a:br>
              <a:rPr lang="en-US" sz="3200" dirty="0" smtClean="0"/>
            </a:br>
            <a:r>
              <a:rPr lang="en-US" sz="3200" dirty="0" smtClean="0"/>
              <a:t>(continued)</a:t>
            </a:r>
            <a:endParaRPr lang="en-US" sz="3200" dirty="0"/>
          </a:p>
        </p:txBody>
      </p:sp>
      <p:sp>
        <p:nvSpPr>
          <p:cNvPr id="3" name="Content Placeholder 2"/>
          <p:cNvSpPr>
            <a:spLocks noGrp="1"/>
          </p:cNvSpPr>
          <p:nvPr>
            <p:ph idx="1"/>
          </p:nvPr>
        </p:nvSpPr>
        <p:spPr>
          <a:xfrm>
            <a:off x="448966" y="1808225"/>
            <a:ext cx="4733854" cy="2595985"/>
          </a:xfrm>
        </p:spPr>
        <p:txBody>
          <a:bodyPr>
            <a:normAutofit fontScale="77500" lnSpcReduction="20000"/>
          </a:bodyPr>
          <a:lstStyle/>
          <a:p>
            <a:pPr marL="514350" indent="-514350">
              <a:buFont typeface="+mj-lt"/>
              <a:buAutoNum type="arabicPeriod" startAt="5"/>
            </a:pPr>
            <a:r>
              <a:rPr lang="en-US" b="1" dirty="0" smtClean="0"/>
              <a:t>Hand </a:t>
            </a:r>
            <a:r>
              <a:rPr lang="en-US" b="1" dirty="0"/>
              <a:t>and Wrist Injuries</a:t>
            </a:r>
            <a:r>
              <a:rPr lang="en-US" dirty="0"/>
              <a:t/>
            </a:r>
            <a:br>
              <a:rPr lang="en-US" dirty="0"/>
            </a:br>
            <a:r>
              <a:rPr lang="en-US" dirty="0"/>
              <a:t>When we experience a slip or fall, our immediate instinct is to put our hands out to catch ourselves--which is good, because it protects the more important head and face. But it can also result in serious injury to the hand or wrist from the force of the impact.</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8230" y="1799490"/>
            <a:ext cx="3318115" cy="2604720"/>
          </a:xfrm>
          <a:prstGeom prst="rect">
            <a:avLst/>
          </a:prstGeom>
        </p:spPr>
      </p:pic>
    </p:spTree>
    <p:extLst>
      <p:ext uri="{BB962C8B-B14F-4D97-AF65-F5344CB8AC3E}">
        <p14:creationId xmlns:p14="http://schemas.microsoft.com/office/powerpoint/2010/main" val="639074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586585"/>
            <a:ext cx="8246070" cy="610820"/>
          </a:xfrm>
        </p:spPr>
        <p:txBody>
          <a:bodyPr>
            <a:normAutofit fontScale="90000"/>
          </a:bodyPr>
          <a:lstStyle/>
          <a:p>
            <a:r>
              <a:rPr lang="en-US" dirty="0" smtClean="0"/>
              <a:t>Skating Safety Tips</a:t>
            </a:r>
            <a:endParaRPr lang="en-US" dirty="0"/>
          </a:p>
        </p:txBody>
      </p:sp>
      <p:sp>
        <p:nvSpPr>
          <p:cNvPr id="3" name="Content Placeholder 2"/>
          <p:cNvSpPr>
            <a:spLocks noGrp="1"/>
          </p:cNvSpPr>
          <p:nvPr>
            <p:ph idx="1"/>
          </p:nvPr>
        </p:nvSpPr>
        <p:spPr>
          <a:xfrm>
            <a:off x="448966" y="1655520"/>
            <a:ext cx="6260904" cy="3359510"/>
          </a:xfrm>
        </p:spPr>
        <p:txBody>
          <a:bodyPr>
            <a:normAutofit fontScale="77500" lnSpcReduction="20000"/>
          </a:bodyPr>
          <a:lstStyle/>
          <a:p>
            <a:pPr marL="514350" indent="-514350">
              <a:buFont typeface="+mj-lt"/>
              <a:buAutoNum type="arabicPeriod"/>
            </a:pPr>
            <a:r>
              <a:rPr lang="en-US" b="1" dirty="0" smtClean="0"/>
              <a:t>Proper </a:t>
            </a:r>
            <a:r>
              <a:rPr lang="en-US" b="1" dirty="0"/>
              <a:t>Equipment</a:t>
            </a:r>
            <a:r>
              <a:rPr lang="en-US" dirty="0"/>
              <a:t/>
            </a:r>
            <a:br>
              <a:rPr lang="en-US" dirty="0"/>
            </a:br>
            <a:r>
              <a:rPr lang="en-US" dirty="0"/>
              <a:t>Many of the orthopedic skating injuries that are commonly suffered can be prevented by simply wearing proper equipment; that may include padding, helmets, and--of course--quality skates.</a:t>
            </a:r>
          </a:p>
          <a:p>
            <a:pPr marL="514350" indent="-514350">
              <a:buFont typeface="+mj-lt"/>
              <a:buAutoNum type="arabicPeriod"/>
            </a:pPr>
            <a:r>
              <a:rPr lang="en-US" b="1" dirty="0"/>
              <a:t>Proper Fit</a:t>
            </a:r>
            <a:r>
              <a:rPr lang="en-US" dirty="0"/>
              <a:t/>
            </a:r>
            <a:br>
              <a:rPr lang="en-US" dirty="0"/>
            </a:br>
            <a:r>
              <a:rPr lang="en-US" dirty="0"/>
              <a:t>Skates that do not fit properly contribute to a high number of skating injuries; they may cause stress to bones, muscles, and ligaments, as well as imbalance.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2575" y="1197405"/>
            <a:ext cx="1832460" cy="183246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2575" y="3029865"/>
            <a:ext cx="1832460" cy="1832460"/>
          </a:xfrm>
          <a:prstGeom prst="rect">
            <a:avLst/>
          </a:prstGeom>
        </p:spPr>
      </p:pic>
    </p:spTree>
    <p:extLst>
      <p:ext uri="{BB962C8B-B14F-4D97-AF65-F5344CB8AC3E}">
        <p14:creationId xmlns:p14="http://schemas.microsoft.com/office/powerpoint/2010/main" val="1496364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739290"/>
            <a:ext cx="8246070" cy="610820"/>
          </a:xfrm>
        </p:spPr>
        <p:txBody>
          <a:bodyPr>
            <a:normAutofit fontScale="90000"/>
          </a:bodyPr>
          <a:lstStyle/>
          <a:p>
            <a:r>
              <a:rPr lang="en-US" dirty="0" smtClean="0"/>
              <a:t>Skating Safety Tips </a:t>
            </a:r>
            <a:br>
              <a:rPr lang="en-US" dirty="0" smtClean="0"/>
            </a:br>
            <a:r>
              <a:rPr lang="en-US" dirty="0" smtClean="0"/>
              <a:t>(continued)</a:t>
            </a:r>
            <a:endParaRPr lang="en-US" dirty="0"/>
          </a:p>
        </p:txBody>
      </p:sp>
      <p:sp>
        <p:nvSpPr>
          <p:cNvPr id="3" name="Content Placeholder 2"/>
          <p:cNvSpPr>
            <a:spLocks noGrp="1"/>
          </p:cNvSpPr>
          <p:nvPr>
            <p:ph idx="1"/>
          </p:nvPr>
        </p:nvSpPr>
        <p:spPr>
          <a:xfrm>
            <a:off x="448965" y="1655520"/>
            <a:ext cx="5497379" cy="3359510"/>
          </a:xfrm>
        </p:spPr>
        <p:txBody>
          <a:bodyPr>
            <a:normAutofit fontScale="70000" lnSpcReduction="20000"/>
          </a:bodyPr>
          <a:lstStyle/>
          <a:p>
            <a:pPr marL="514350" indent="-514350">
              <a:buFont typeface="+mj-lt"/>
              <a:buAutoNum type="arabicPeriod" startAt="3"/>
            </a:pPr>
            <a:r>
              <a:rPr lang="en-US" b="1" dirty="0" smtClean="0"/>
              <a:t>Warm </a:t>
            </a:r>
            <a:r>
              <a:rPr lang="en-US" b="1" dirty="0"/>
              <a:t>Up Thoroughly</a:t>
            </a:r>
            <a:r>
              <a:rPr lang="en-US" dirty="0"/>
              <a:t/>
            </a:r>
            <a:br>
              <a:rPr lang="en-US" dirty="0"/>
            </a:br>
            <a:r>
              <a:rPr lang="en-US" dirty="0"/>
              <a:t>Cold muscles and ligaments are more brittle and prone to tears and injury. Warming up can help to loosen your muscles, tendons, and ligaments and help to prevent tears.</a:t>
            </a:r>
          </a:p>
          <a:p>
            <a:pPr marL="514350" indent="-514350">
              <a:buFont typeface="+mj-lt"/>
              <a:buAutoNum type="arabicPeriod" startAt="3"/>
            </a:pPr>
            <a:r>
              <a:rPr lang="en-US" b="1" dirty="0"/>
              <a:t>Avoid Extreme Exposure</a:t>
            </a:r>
            <a:r>
              <a:rPr lang="en-US" dirty="0"/>
              <a:t/>
            </a:r>
            <a:br>
              <a:rPr lang="en-US" dirty="0"/>
            </a:br>
            <a:r>
              <a:rPr lang="en-US" dirty="0"/>
              <a:t>Wear adequately warm clothing--thick layers and a waterproof shell. And pay attention to changing weather. If you start to feel uncomfortable or chilled, it’s time to end your activity and return to warm shelter.</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9050" y="3347591"/>
            <a:ext cx="2533041" cy="1611295"/>
          </a:xfrm>
          <a:prstGeom prst="rect">
            <a:avLst/>
          </a:prstGeom>
        </p:spPr>
      </p:pic>
      <p:pic>
        <p:nvPicPr>
          <p:cNvPr id="6" name="Picture 5"/>
          <p:cNvPicPr>
            <a:picLocks noChangeAspect="1"/>
          </p:cNvPicPr>
          <p:nvPr/>
        </p:nvPicPr>
        <p:blipFill>
          <a:blip r:embed="rId3"/>
          <a:stretch>
            <a:fillRect/>
          </a:stretch>
        </p:blipFill>
        <p:spPr>
          <a:xfrm>
            <a:off x="6099050" y="1655520"/>
            <a:ext cx="2533041" cy="1692071"/>
          </a:xfrm>
          <a:prstGeom prst="rect">
            <a:avLst/>
          </a:prstGeom>
        </p:spPr>
      </p:pic>
    </p:spTree>
    <p:extLst>
      <p:ext uri="{BB962C8B-B14F-4D97-AF65-F5344CB8AC3E}">
        <p14:creationId xmlns:p14="http://schemas.microsoft.com/office/powerpoint/2010/main" val="2866280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Requirement 1b</a:t>
            </a:r>
            <a:endParaRPr lang="en-US" dirty="0"/>
          </a:p>
        </p:txBody>
      </p:sp>
      <p:sp>
        <p:nvSpPr>
          <p:cNvPr id="5" name="Content Placeholder 4"/>
          <p:cNvSpPr>
            <a:spLocks noGrp="1"/>
          </p:cNvSpPr>
          <p:nvPr>
            <p:ph idx="1"/>
          </p:nvPr>
        </p:nvSpPr>
        <p:spPr/>
        <p:txBody>
          <a:bodyPr>
            <a:normAutofit/>
          </a:bodyPr>
          <a:lstStyle/>
          <a:p>
            <a:pPr marL="457200" lvl="1" indent="0">
              <a:lnSpc>
                <a:spcPct val="80000"/>
              </a:lnSpc>
              <a:buNone/>
            </a:pPr>
            <a:r>
              <a:rPr lang="en-US" sz="2000" dirty="0"/>
              <a:t>Show that you know first aid for injuries or illnesses that could occur while skating, including hypothermia, frostbite, lacerations, abrasions, fractures, sprains and strains, </a:t>
            </a:r>
            <a:r>
              <a:rPr lang="en-US" sz="2000" dirty="0" smtClean="0"/>
              <a:t>concussions,  blisters</a:t>
            </a:r>
            <a:r>
              <a:rPr lang="en-US" sz="2000" dirty="0"/>
              <a:t>, heat-related reactions, and shock.</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1510" y="253477"/>
            <a:ext cx="914400" cy="933450"/>
          </a:xfrm>
          <a:prstGeom prst="rect">
            <a:avLst/>
          </a:prstGeom>
        </p:spPr>
      </p:pic>
    </p:spTree>
    <p:extLst>
      <p:ext uri="{BB962C8B-B14F-4D97-AF65-F5344CB8AC3E}">
        <p14:creationId xmlns:p14="http://schemas.microsoft.com/office/powerpoint/2010/main" val="1037060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smtClean="0">
                <a:solidFill>
                  <a:srgbClr val="FFFF00"/>
                </a:solidFill>
                <a:effectLst>
                  <a:outerShdw blurRad="38100" dist="38100" dir="2700000" algn="tl">
                    <a:srgbClr val="000000">
                      <a:alpha val="43137"/>
                    </a:srgbClr>
                  </a:outerShdw>
                </a:effectLst>
              </a:rPr>
              <a:t>First Aid for Hypothermia</a:t>
            </a:r>
            <a:endParaRPr lang="en-US" dirty="0">
              <a:solidFill>
                <a:srgbClr val="FFFF00"/>
              </a:solidFill>
              <a:effectLst>
                <a:outerShdw blurRad="38100" dist="38100" dir="2700000" algn="tl">
                  <a:srgbClr val="000000">
                    <a:alpha val="43137"/>
                  </a:srgbClr>
                </a:outerShdw>
              </a:effectLst>
            </a:endParaRPr>
          </a:p>
        </p:txBody>
      </p:sp>
      <p:pic>
        <p:nvPicPr>
          <p:cNvPr id="7" name="Content Placeholder 6"/>
          <p:cNvPicPr>
            <a:picLocks noGrp="1" noChangeAspect="1"/>
          </p:cNvPicPr>
          <p:nvPr>
            <p:ph sz="half" idx="1"/>
          </p:nvPr>
        </p:nvPicPr>
        <p:blipFill rotWithShape="1">
          <a:blip r:embed="rId2"/>
          <a:srcRect t="8917" b="5598"/>
          <a:stretch/>
        </p:blipFill>
        <p:spPr>
          <a:xfrm>
            <a:off x="5632700" y="1006075"/>
            <a:ext cx="3054100" cy="3916157"/>
          </a:xfrm>
          <a:prstGeom prst="rect">
            <a:avLst/>
          </a:prstGeom>
        </p:spPr>
      </p:pic>
      <p:sp>
        <p:nvSpPr>
          <p:cNvPr id="5" name="Content Placeholder 4"/>
          <p:cNvSpPr>
            <a:spLocks noGrp="1"/>
          </p:cNvSpPr>
          <p:nvPr>
            <p:ph sz="half" idx="2"/>
          </p:nvPr>
        </p:nvSpPr>
        <p:spPr>
          <a:xfrm>
            <a:off x="457136" y="1502815"/>
            <a:ext cx="5031093" cy="3394472"/>
          </a:xfrm>
        </p:spPr>
        <p:txBody>
          <a:bodyPr>
            <a:normAutofit lnSpcReduction="10000"/>
          </a:bodyPr>
          <a:lstStyle/>
          <a:p>
            <a:r>
              <a:rPr lang="en-US" dirty="0">
                <a:solidFill>
                  <a:schemeClr val="bg1">
                    <a:lumMod val="95000"/>
                  </a:schemeClr>
                </a:solidFill>
              </a:rPr>
              <a:t>Gently remove wet clothing. </a:t>
            </a:r>
            <a:endParaRPr lang="en-US" dirty="0" smtClean="0">
              <a:solidFill>
                <a:schemeClr val="bg1">
                  <a:lumMod val="95000"/>
                </a:schemeClr>
              </a:solidFill>
            </a:endParaRPr>
          </a:p>
          <a:p>
            <a:r>
              <a:rPr lang="en-US" dirty="0" smtClean="0">
                <a:solidFill>
                  <a:schemeClr val="bg1">
                    <a:lumMod val="95000"/>
                  </a:schemeClr>
                </a:solidFill>
              </a:rPr>
              <a:t>Replace </a:t>
            </a:r>
            <a:r>
              <a:rPr lang="en-US" dirty="0">
                <a:solidFill>
                  <a:schemeClr val="bg1">
                    <a:lumMod val="95000"/>
                  </a:schemeClr>
                </a:solidFill>
              </a:rPr>
              <a:t>wet things with warm, dry coats or blankets. </a:t>
            </a:r>
            <a:endParaRPr lang="en-US" dirty="0" smtClean="0">
              <a:solidFill>
                <a:schemeClr val="bg1">
                  <a:lumMod val="95000"/>
                </a:schemeClr>
              </a:solidFill>
            </a:endParaRPr>
          </a:p>
          <a:p>
            <a:r>
              <a:rPr lang="en-US" dirty="0" smtClean="0">
                <a:solidFill>
                  <a:schemeClr val="bg1">
                    <a:lumMod val="95000"/>
                  </a:schemeClr>
                </a:solidFill>
              </a:rPr>
              <a:t>If </a:t>
            </a:r>
            <a:r>
              <a:rPr lang="en-US" dirty="0">
                <a:solidFill>
                  <a:schemeClr val="bg1">
                    <a:lumMod val="95000"/>
                  </a:schemeClr>
                </a:solidFill>
              </a:rPr>
              <a:t>further warming is needed, do so gradually. </a:t>
            </a:r>
            <a:endParaRPr lang="en-US" dirty="0" smtClean="0">
              <a:solidFill>
                <a:schemeClr val="bg1">
                  <a:lumMod val="95000"/>
                </a:schemeClr>
              </a:solidFill>
            </a:endParaRPr>
          </a:p>
          <a:p>
            <a:pPr lvl="1"/>
            <a:r>
              <a:rPr lang="en-US" dirty="0" smtClean="0">
                <a:solidFill>
                  <a:schemeClr val="bg1">
                    <a:lumMod val="95000"/>
                  </a:schemeClr>
                </a:solidFill>
              </a:rPr>
              <a:t>For </a:t>
            </a:r>
            <a:r>
              <a:rPr lang="en-US" dirty="0">
                <a:solidFill>
                  <a:schemeClr val="bg1">
                    <a:lumMod val="95000"/>
                  </a:schemeClr>
                </a:solidFill>
              </a:rPr>
              <a:t>example, apply warm, dry compresses to the center of the body — neck, chest and groin.</a:t>
            </a:r>
          </a:p>
        </p:txBody>
      </p:sp>
    </p:spTree>
    <p:extLst>
      <p:ext uri="{BB962C8B-B14F-4D97-AF65-F5344CB8AC3E}">
        <p14:creationId xmlns:p14="http://schemas.microsoft.com/office/powerpoint/2010/main" val="2151107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smtClean="0">
                <a:solidFill>
                  <a:srgbClr val="FFFF00"/>
                </a:solidFill>
                <a:effectLst>
                  <a:outerShdw blurRad="38100" dist="38100" dir="2700000" algn="tl">
                    <a:srgbClr val="000000">
                      <a:alpha val="43137"/>
                    </a:srgbClr>
                  </a:outerShdw>
                </a:effectLst>
              </a:rPr>
              <a:t>First Aid for Frostbite</a:t>
            </a:r>
            <a:endParaRPr lang="en-US" dirty="0">
              <a:solidFill>
                <a:srgbClr val="FFFF00"/>
              </a:solidFill>
              <a:effectLst>
                <a:outerShdw blurRad="38100" dist="38100" dir="2700000" algn="tl">
                  <a:srgbClr val="000000">
                    <a:alpha val="43137"/>
                  </a:srgbClr>
                </a:outerShdw>
              </a:effectLst>
            </a:endParaRPr>
          </a:p>
        </p:txBody>
      </p:sp>
      <p:sp>
        <p:nvSpPr>
          <p:cNvPr id="5" name="Content Placeholder 4"/>
          <p:cNvSpPr>
            <a:spLocks noGrp="1"/>
          </p:cNvSpPr>
          <p:nvPr>
            <p:ph sz="half" idx="2"/>
          </p:nvPr>
        </p:nvSpPr>
        <p:spPr>
          <a:xfrm>
            <a:off x="4877410" y="1063229"/>
            <a:ext cx="4114863" cy="3687555"/>
          </a:xfrm>
        </p:spPr>
        <p:txBody>
          <a:bodyPr>
            <a:normAutofit fontScale="77500" lnSpcReduction="20000"/>
          </a:bodyPr>
          <a:lstStyle/>
          <a:p>
            <a:r>
              <a:rPr lang="en-US" dirty="0">
                <a:solidFill>
                  <a:schemeClr val="bg1">
                    <a:lumMod val="95000"/>
                  </a:schemeClr>
                </a:solidFill>
              </a:rPr>
              <a:t>Warm the frostbitten parts in warm (not hot) water for about 30 minutes. </a:t>
            </a:r>
            <a:endParaRPr lang="en-US" dirty="0" smtClean="0">
              <a:solidFill>
                <a:schemeClr val="bg1">
                  <a:lumMod val="95000"/>
                </a:schemeClr>
              </a:solidFill>
            </a:endParaRPr>
          </a:p>
          <a:p>
            <a:r>
              <a:rPr lang="en-US" dirty="0" smtClean="0">
                <a:solidFill>
                  <a:schemeClr val="bg1">
                    <a:lumMod val="95000"/>
                  </a:schemeClr>
                </a:solidFill>
              </a:rPr>
              <a:t>Place </a:t>
            </a:r>
            <a:r>
              <a:rPr lang="en-US" dirty="0">
                <a:solidFill>
                  <a:schemeClr val="bg1">
                    <a:lumMod val="95000"/>
                  </a:schemeClr>
                </a:solidFill>
              </a:rPr>
              <a:t>clean cotton balls between frostbitten fingers and toes after they've been warmed. </a:t>
            </a:r>
            <a:endParaRPr lang="en-US" dirty="0" smtClean="0">
              <a:solidFill>
                <a:schemeClr val="bg1">
                  <a:lumMod val="95000"/>
                </a:schemeClr>
              </a:solidFill>
            </a:endParaRPr>
          </a:p>
          <a:p>
            <a:r>
              <a:rPr lang="en-US" dirty="0" smtClean="0">
                <a:solidFill>
                  <a:schemeClr val="bg1">
                    <a:lumMod val="95000"/>
                  </a:schemeClr>
                </a:solidFill>
              </a:rPr>
              <a:t>Loosely </a:t>
            </a:r>
            <a:r>
              <a:rPr lang="en-US" dirty="0">
                <a:solidFill>
                  <a:schemeClr val="bg1">
                    <a:lumMod val="95000"/>
                  </a:schemeClr>
                </a:solidFill>
              </a:rPr>
              <a:t>wrap warmed areas with clean bandages to prevent refreezing. </a:t>
            </a:r>
            <a:endParaRPr lang="en-US" dirty="0" smtClean="0">
              <a:solidFill>
                <a:schemeClr val="bg1">
                  <a:lumMod val="95000"/>
                </a:schemeClr>
              </a:solidFill>
            </a:endParaRPr>
          </a:p>
          <a:p>
            <a:r>
              <a:rPr lang="en-US" dirty="0" smtClean="0">
                <a:solidFill>
                  <a:schemeClr val="bg1">
                    <a:lumMod val="95000"/>
                  </a:schemeClr>
                </a:solidFill>
              </a:rPr>
              <a:t>Give acetaminophen </a:t>
            </a:r>
            <a:r>
              <a:rPr lang="en-US" dirty="0">
                <a:solidFill>
                  <a:schemeClr val="bg1">
                    <a:lumMod val="95000"/>
                  </a:schemeClr>
                </a:solidFill>
              </a:rPr>
              <a:t>or ibuprofen for pain.</a:t>
            </a:r>
          </a:p>
        </p:txBody>
      </p:sp>
      <p:pic>
        <p:nvPicPr>
          <p:cNvPr id="6" name="Content Placeholder 5"/>
          <p:cNvPicPr>
            <a:picLocks noGrp="1" noChangeAspect="1"/>
          </p:cNvPicPr>
          <p:nvPr>
            <p:ph sz="half" idx="1"/>
          </p:nvPr>
        </p:nvPicPr>
        <p:blipFill rotWithShape="1">
          <a:blip r:embed="rId2"/>
          <a:srcRect b="6084"/>
          <a:stretch/>
        </p:blipFill>
        <p:spPr>
          <a:xfrm>
            <a:off x="296260" y="1655520"/>
            <a:ext cx="4038600" cy="2901395"/>
          </a:xfrm>
          <a:prstGeom prst="rect">
            <a:avLst/>
          </a:prstGeom>
        </p:spPr>
      </p:pic>
    </p:spTree>
    <p:extLst>
      <p:ext uri="{BB962C8B-B14F-4D97-AF65-F5344CB8AC3E}">
        <p14:creationId xmlns:p14="http://schemas.microsoft.com/office/powerpoint/2010/main" val="3839447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a:solidFill>
                  <a:srgbClr val="FFFF00"/>
                </a:solidFill>
                <a:effectLst>
                  <a:outerShdw blurRad="38100" dist="38100" dir="2700000" algn="tl">
                    <a:srgbClr val="000000">
                      <a:alpha val="43137"/>
                    </a:srgbClr>
                  </a:outerShdw>
                </a:effectLst>
              </a:rPr>
              <a:t>First Aid for Lacerations</a:t>
            </a:r>
          </a:p>
        </p:txBody>
      </p:sp>
      <p:sp>
        <p:nvSpPr>
          <p:cNvPr id="5" name="Content Placeholder 4"/>
          <p:cNvSpPr>
            <a:spLocks noGrp="1"/>
          </p:cNvSpPr>
          <p:nvPr>
            <p:ph sz="half" idx="2"/>
          </p:nvPr>
        </p:nvSpPr>
        <p:spPr>
          <a:xfrm>
            <a:off x="4877410" y="1063229"/>
            <a:ext cx="4114863" cy="3687555"/>
          </a:xfrm>
        </p:spPr>
        <p:txBody>
          <a:bodyPr>
            <a:normAutofit fontScale="62500" lnSpcReduction="20000"/>
          </a:bodyPr>
          <a:lstStyle/>
          <a:p>
            <a:r>
              <a:rPr lang="en-US" dirty="0">
                <a:solidFill>
                  <a:schemeClr val="bg1">
                    <a:lumMod val="95000"/>
                  </a:schemeClr>
                </a:solidFill>
              </a:rPr>
              <a:t>Stop the Bleeding by apply direct pressure on the area if necessary.</a:t>
            </a:r>
          </a:p>
          <a:p>
            <a:r>
              <a:rPr lang="en-US" dirty="0">
                <a:solidFill>
                  <a:schemeClr val="bg1">
                    <a:lumMod val="95000"/>
                  </a:schemeClr>
                </a:solidFill>
              </a:rPr>
              <a:t>Clean the area with warm water and gentle soap.</a:t>
            </a:r>
          </a:p>
          <a:p>
            <a:r>
              <a:rPr lang="en-US" dirty="0">
                <a:solidFill>
                  <a:schemeClr val="bg1">
                    <a:lumMod val="95000"/>
                  </a:schemeClr>
                </a:solidFill>
              </a:rPr>
              <a:t>Apply an antibiotic ointment to reduce chance of infection.</a:t>
            </a:r>
          </a:p>
          <a:p>
            <a:r>
              <a:rPr lang="en-US" dirty="0">
                <a:solidFill>
                  <a:schemeClr val="bg1">
                    <a:lumMod val="95000"/>
                  </a:schemeClr>
                </a:solidFill>
              </a:rPr>
              <a:t>For a minor laceration, remove the bandage after a couple of days to promote healing.</a:t>
            </a:r>
          </a:p>
          <a:p>
            <a:r>
              <a:rPr lang="en-US" dirty="0">
                <a:solidFill>
                  <a:schemeClr val="bg1">
                    <a:lumMod val="95000"/>
                  </a:schemeClr>
                </a:solidFill>
              </a:rPr>
              <a:t>Call a health care provider if:</a:t>
            </a:r>
          </a:p>
          <a:p>
            <a:pPr lvl="1"/>
            <a:r>
              <a:rPr lang="en-US" dirty="0">
                <a:solidFill>
                  <a:schemeClr val="bg1">
                    <a:lumMod val="95000"/>
                  </a:schemeClr>
                </a:solidFill>
              </a:rPr>
              <a:t>The cut is deep or over a joint</a:t>
            </a:r>
          </a:p>
          <a:p>
            <a:pPr lvl="1"/>
            <a:r>
              <a:rPr lang="en-US" dirty="0">
                <a:solidFill>
                  <a:schemeClr val="bg1">
                    <a:lumMod val="95000"/>
                  </a:schemeClr>
                </a:solidFill>
              </a:rPr>
              <a:t>If the cut doesn't heal or shows signs of infection, including redness, swelling, pus, or excessive pain.</a:t>
            </a:r>
          </a:p>
        </p:txBody>
      </p:sp>
      <p:pic>
        <p:nvPicPr>
          <p:cNvPr id="7" name="Content Placeholder 6"/>
          <p:cNvPicPr>
            <a:picLocks noGrp="1" noChangeAspect="1"/>
          </p:cNvPicPr>
          <p:nvPr>
            <p:ph sz="half" idx="1"/>
          </p:nvPr>
        </p:nvPicPr>
        <p:blipFill>
          <a:blip r:embed="rId2"/>
          <a:stretch>
            <a:fillRect/>
          </a:stretch>
        </p:blipFill>
        <p:spPr>
          <a:xfrm>
            <a:off x="457200" y="1551781"/>
            <a:ext cx="4038600" cy="2690812"/>
          </a:xfrm>
          <a:prstGeom prst="rect">
            <a:avLst/>
          </a:prstGeom>
        </p:spPr>
      </p:pic>
    </p:spTree>
    <p:extLst>
      <p:ext uri="{BB962C8B-B14F-4D97-AF65-F5344CB8AC3E}">
        <p14:creationId xmlns:p14="http://schemas.microsoft.com/office/powerpoint/2010/main" val="142667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a:solidFill>
                  <a:srgbClr val="FFFF00"/>
                </a:solidFill>
                <a:effectLst>
                  <a:outerShdw blurRad="38100" dist="38100" dir="2700000" algn="tl">
                    <a:srgbClr val="000000">
                      <a:alpha val="43137"/>
                    </a:srgbClr>
                  </a:outerShdw>
                </a:effectLst>
              </a:rPr>
              <a:t>First Aid for </a:t>
            </a:r>
            <a:r>
              <a:rPr lang="en-US" dirty="0" smtClean="0">
                <a:solidFill>
                  <a:srgbClr val="FFFF00"/>
                </a:solidFill>
                <a:effectLst>
                  <a:outerShdw blurRad="38100" dist="38100" dir="2700000" algn="tl">
                    <a:srgbClr val="000000">
                      <a:alpha val="43137"/>
                    </a:srgbClr>
                  </a:outerShdw>
                </a:effectLst>
              </a:rPr>
              <a:t>Abrasions</a:t>
            </a:r>
            <a:endParaRPr lang="en-US" dirty="0">
              <a:solidFill>
                <a:srgbClr val="FFFF00"/>
              </a:solidFill>
              <a:effectLst>
                <a:outerShdw blurRad="38100" dist="38100" dir="2700000" algn="tl">
                  <a:srgbClr val="000000">
                    <a:alpha val="43137"/>
                  </a:srgbClr>
                </a:outerShdw>
              </a:effectLst>
            </a:endParaRPr>
          </a:p>
        </p:txBody>
      </p:sp>
      <p:sp>
        <p:nvSpPr>
          <p:cNvPr id="5" name="Content Placeholder 4"/>
          <p:cNvSpPr>
            <a:spLocks noGrp="1"/>
          </p:cNvSpPr>
          <p:nvPr>
            <p:ph sz="half" idx="2"/>
          </p:nvPr>
        </p:nvSpPr>
        <p:spPr>
          <a:xfrm>
            <a:off x="4877410" y="1063229"/>
            <a:ext cx="4114863" cy="3687555"/>
          </a:xfrm>
        </p:spPr>
        <p:txBody>
          <a:bodyPr>
            <a:normAutofit fontScale="62500" lnSpcReduction="20000"/>
          </a:bodyPr>
          <a:lstStyle/>
          <a:p>
            <a:pPr eaLnBrk="0" fontAlgn="base" hangingPunct="0">
              <a:spcBef>
                <a:spcPct val="0"/>
              </a:spcBef>
              <a:spcAft>
                <a:spcPct val="0"/>
              </a:spcAft>
            </a:pPr>
            <a:r>
              <a:rPr lang="en-US" altLang="en-US" dirty="0">
                <a:solidFill>
                  <a:schemeClr val="bg1">
                    <a:lumMod val="95000"/>
                  </a:schemeClr>
                </a:solidFill>
              </a:rPr>
              <a:t>Gently clean the area with cool to lukewarm water and mild soap. </a:t>
            </a:r>
            <a:endParaRPr lang="en-US" altLang="en-US" dirty="0" smtClean="0">
              <a:solidFill>
                <a:schemeClr val="bg1">
                  <a:lumMod val="95000"/>
                </a:schemeClr>
              </a:solidFill>
            </a:endParaRPr>
          </a:p>
          <a:p>
            <a:pPr eaLnBrk="0" fontAlgn="base" hangingPunct="0">
              <a:spcBef>
                <a:spcPct val="0"/>
              </a:spcBef>
              <a:spcAft>
                <a:spcPct val="0"/>
              </a:spcAft>
            </a:pPr>
            <a:r>
              <a:rPr lang="en-US" altLang="en-US" dirty="0" smtClean="0">
                <a:solidFill>
                  <a:schemeClr val="bg1">
                    <a:lumMod val="95000"/>
                  </a:schemeClr>
                </a:solidFill>
              </a:rPr>
              <a:t>Remove </a:t>
            </a:r>
            <a:r>
              <a:rPr lang="en-US" altLang="en-US" dirty="0">
                <a:solidFill>
                  <a:schemeClr val="bg1">
                    <a:lumMod val="95000"/>
                  </a:schemeClr>
                </a:solidFill>
              </a:rPr>
              <a:t>dirt or other particles from the wound using sterilized tweezers.</a:t>
            </a:r>
          </a:p>
          <a:p>
            <a:pPr eaLnBrk="0" fontAlgn="base" hangingPunct="0">
              <a:spcBef>
                <a:spcPct val="0"/>
              </a:spcBef>
              <a:spcAft>
                <a:spcPct val="0"/>
              </a:spcAft>
            </a:pPr>
            <a:r>
              <a:rPr lang="en-US" dirty="0" smtClean="0">
                <a:solidFill>
                  <a:schemeClr val="bg1">
                    <a:lumMod val="95000"/>
                  </a:schemeClr>
                </a:solidFill>
              </a:rPr>
              <a:t>Apply </a:t>
            </a:r>
            <a:r>
              <a:rPr lang="en-US" dirty="0">
                <a:solidFill>
                  <a:schemeClr val="bg1">
                    <a:lumMod val="95000"/>
                  </a:schemeClr>
                </a:solidFill>
              </a:rPr>
              <a:t>an antibiotic ointment to reduce chance of infection.</a:t>
            </a:r>
          </a:p>
          <a:p>
            <a:pPr eaLnBrk="0" fontAlgn="base" hangingPunct="0">
              <a:spcBef>
                <a:spcPct val="0"/>
              </a:spcBef>
              <a:spcAft>
                <a:spcPct val="0"/>
              </a:spcAft>
            </a:pPr>
            <a:r>
              <a:rPr lang="en-US" altLang="en-US" dirty="0" smtClean="0">
                <a:solidFill>
                  <a:schemeClr val="bg1">
                    <a:lumMod val="95000"/>
                  </a:schemeClr>
                </a:solidFill>
              </a:rPr>
              <a:t>Cover </a:t>
            </a:r>
            <a:r>
              <a:rPr lang="en-US" altLang="en-US" dirty="0">
                <a:solidFill>
                  <a:schemeClr val="bg1">
                    <a:lumMod val="95000"/>
                  </a:schemeClr>
                </a:solidFill>
              </a:rPr>
              <a:t>it with a clean bandage or gauze. </a:t>
            </a:r>
            <a:endParaRPr lang="en-US" altLang="en-US" dirty="0" smtClean="0">
              <a:solidFill>
                <a:schemeClr val="bg1">
                  <a:lumMod val="95000"/>
                </a:schemeClr>
              </a:solidFill>
            </a:endParaRPr>
          </a:p>
          <a:p>
            <a:pPr eaLnBrk="0" fontAlgn="base" hangingPunct="0">
              <a:spcBef>
                <a:spcPct val="0"/>
              </a:spcBef>
              <a:spcAft>
                <a:spcPct val="0"/>
              </a:spcAft>
            </a:pPr>
            <a:r>
              <a:rPr lang="en-US" altLang="en-US" dirty="0" smtClean="0">
                <a:solidFill>
                  <a:schemeClr val="bg1">
                    <a:lumMod val="95000"/>
                  </a:schemeClr>
                </a:solidFill>
              </a:rPr>
              <a:t>Gently </a:t>
            </a:r>
            <a:r>
              <a:rPr lang="en-US" altLang="en-US" dirty="0">
                <a:solidFill>
                  <a:schemeClr val="bg1">
                    <a:lumMod val="95000"/>
                  </a:schemeClr>
                </a:solidFill>
              </a:rPr>
              <a:t>clean the wound and change the ointment and bandage once per day. </a:t>
            </a:r>
          </a:p>
          <a:p>
            <a:pPr eaLnBrk="0" fontAlgn="base" hangingPunct="0">
              <a:spcBef>
                <a:spcPct val="0"/>
              </a:spcBef>
              <a:spcAft>
                <a:spcPct val="0"/>
              </a:spcAft>
            </a:pPr>
            <a:r>
              <a:rPr lang="en-US" altLang="en-US" dirty="0">
                <a:solidFill>
                  <a:schemeClr val="bg1">
                    <a:lumMod val="95000"/>
                  </a:schemeClr>
                </a:solidFill>
              </a:rPr>
              <a:t>Watch the area for signs of infection, like pain or redness and swelling. </a:t>
            </a:r>
            <a:endParaRPr lang="en-US" altLang="en-US" dirty="0" smtClean="0">
              <a:solidFill>
                <a:schemeClr val="bg1">
                  <a:lumMod val="95000"/>
                </a:schemeClr>
              </a:solidFill>
            </a:endParaRPr>
          </a:p>
          <a:p>
            <a:pPr eaLnBrk="0" fontAlgn="base" hangingPunct="0">
              <a:spcBef>
                <a:spcPct val="0"/>
              </a:spcBef>
              <a:spcAft>
                <a:spcPct val="0"/>
              </a:spcAft>
            </a:pPr>
            <a:r>
              <a:rPr lang="en-US" altLang="en-US" dirty="0" smtClean="0">
                <a:solidFill>
                  <a:schemeClr val="bg1">
                    <a:lumMod val="95000"/>
                  </a:schemeClr>
                </a:solidFill>
              </a:rPr>
              <a:t>See </a:t>
            </a:r>
            <a:r>
              <a:rPr lang="en-US" altLang="en-US" dirty="0">
                <a:solidFill>
                  <a:schemeClr val="bg1">
                    <a:lumMod val="95000"/>
                  </a:schemeClr>
                </a:solidFill>
              </a:rPr>
              <a:t>your doctor if you suspect infection. </a:t>
            </a:r>
          </a:p>
          <a:p>
            <a:r>
              <a:rPr lang="en-US" dirty="0" smtClean="0">
                <a:solidFill>
                  <a:schemeClr val="bg1">
                    <a:lumMod val="95000"/>
                  </a:schemeClr>
                </a:solidFill>
              </a:rPr>
              <a:t> </a:t>
            </a:r>
            <a:endParaRPr lang="en-US" dirty="0">
              <a:solidFill>
                <a:schemeClr val="bg1">
                  <a:lumMod val="95000"/>
                </a:schemeClr>
              </a:solidFill>
            </a:endParaRPr>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1556246"/>
            <a:ext cx="4038600" cy="2681882"/>
          </a:xfrm>
        </p:spPr>
      </p:pic>
    </p:spTree>
    <p:extLst>
      <p:ext uri="{BB962C8B-B14F-4D97-AF65-F5344CB8AC3E}">
        <p14:creationId xmlns:p14="http://schemas.microsoft.com/office/powerpoint/2010/main" val="2758212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smtClean="0">
                <a:solidFill>
                  <a:srgbClr val="FFFF00"/>
                </a:solidFill>
                <a:effectLst>
                  <a:outerShdw blurRad="38100" dist="38100" dir="2700000" algn="tl">
                    <a:srgbClr val="000000">
                      <a:alpha val="43137"/>
                    </a:srgbClr>
                  </a:outerShdw>
                </a:effectLst>
              </a:rPr>
              <a:t>First Aid for Fractures</a:t>
            </a:r>
            <a:endParaRPr lang="en-US" dirty="0">
              <a:solidFill>
                <a:srgbClr val="FFFF00"/>
              </a:solidFill>
              <a:effectLst>
                <a:outerShdw blurRad="38100" dist="38100" dir="2700000" algn="tl">
                  <a:srgbClr val="000000">
                    <a:alpha val="43137"/>
                  </a:srgbClr>
                </a:outerShdw>
              </a:effectLst>
            </a:endParaRPr>
          </a:p>
        </p:txBody>
      </p:sp>
      <p:sp>
        <p:nvSpPr>
          <p:cNvPr id="5" name="Content Placeholder 4"/>
          <p:cNvSpPr>
            <a:spLocks noGrp="1"/>
          </p:cNvSpPr>
          <p:nvPr>
            <p:ph sz="half" idx="2"/>
          </p:nvPr>
        </p:nvSpPr>
        <p:spPr>
          <a:xfrm>
            <a:off x="4648199" y="1044700"/>
            <a:ext cx="4352245" cy="3970329"/>
          </a:xfrm>
        </p:spPr>
        <p:txBody>
          <a:bodyPr>
            <a:normAutofit fontScale="55000" lnSpcReduction="20000"/>
          </a:bodyPr>
          <a:lstStyle/>
          <a:p>
            <a:r>
              <a:rPr lang="en-US" dirty="0">
                <a:solidFill>
                  <a:schemeClr val="bg1">
                    <a:lumMod val="95000"/>
                  </a:schemeClr>
                </a:solidFill>
              </a:rPr>
              <a:t>Stop any bleeding: If they’re bleeding, elevate and apply pressure to the wound using a sterile bandage, a clean cloth, or a clean piece of clothing.</a:t>
            </a:r>
          </a:p>
          <a:p>
            <a:r>
              <a:rPr lang="en-US" dirty="0">
                <a:solidFill>
                  <a:schemeClr val="bg1">
                    <a:lumMod val="95000"/>
                  </a:schemeClr>
                </a:solidFill>
              </a:rPr>
              <a:t>Immobilize the injured area: If you suspect they’ve broken a bone in their neck or back, help them stay as still as possible. If you suspect they’ve broken a bone in one of their limbs, immobilize the area using a splint or sling. </a:t>
            </a:r>
          </a:p>
          <a:p>
            <a:r>
              <a:rPr lang="en-US" dirty="0">
                <a:solidFill>
                  <a:schemeClr val="bg1">
                    <a:lumMod val="95000"/>
                  </a:schemeClr>
                </a:solidFill>
              </a:rPr>
              <a:t>Apply cold to the area: Wrap an ice pack or bag of ice cubes in a piece of cloth and apply it to the injured area for up to 10 minutes at a time. </a:t>
            </a:r>
          </a:p>
          <a:p>
            <a:r>
              <a:rPr lang="en-US" dirty="0">
                <a:solidFill>
                  <a:schemeClr val="bg1">
                    <a:lumMod val="95000"/>
                  </a:schemeClr>
                </a:solidFill>
              </a:rPr>
              <a:t>Treat them for shock: Help them get into a comfortable position, encourage them to rest, and reassure them. Cover them with a blanket or clothing to keep them warm.</a:t>
            </a:r>
          </a:p>
          <a:p>
            <a:r>
              <a:rPr lang="en-US" dirty="0">
                <a:solidFill>
                  <a:schemeClr val="bg1">
                    <a:lumMod val="95000"/>
                  </a:schemeClr>
                </a:solidFill>
              </a:rPr>
              <a:t>Get professional help: Call 911 or help them get to the emergency department for professional care.</a:t>
            </a:r>
          </a:p>
          <a:p>
            <a:endParaRPr lang="en-US" dirty="0">
              <a:solidFill>
                <a:schemeClr val="bg1">
                  <a:lumMod val="95000"/>
                </a:schemeClr>
              </a:solidFill>
            </a:endParaRPr>
          </a:p>
        </p:txBody>
      </p:sp>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59785" y="1502815"/>
            <a:ext cx="2595985" cy="3167102"/>
          </a:xfrm>
        </p:spPr>
      </p:pic>
    </p:spTree>
    <p:extLst>
      <p:ext uri="{BB962C8B-B14F-4D97-AF65-F5344CB8AC3E}">
        <p14:creationId xmlns:p14="http://schemas.microsoft.com/office/powerpoint/2010/main" val="1930801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smtClean="0">
                <a:solidFill>
                  <a:srgbClr val="FFFF00"/>
                </a:solidFill>
              </a:rPr>
              <a:t>First Aid for Sprains and Strains</a:t>
            </a:r>
            <a:endParaRPr lang="en-US" dirty="0">
              <a:solidFill>
                <a:srgbClr val="FFFF00"/>
              </a:solidFill>
            </a:endParaRP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14362" y="1492250"/>
            <a:ext cx="3724275" cy="2809875"/>
          </a:xfrm>
        </p:spPr>
      </p:pic>
      <p:sp>
        <p:nvSpPr>
          <p:cNvPr id="5" name="Content Placeholder 4"/>
          <p:cNvSpPr>
            <a:spLocks noGrp="1"/>
          </p:cNvSpPr>
          <p:nvPr>
            <p:ph sz="half" idx="2"/>
          </p:nvPr>
        </p:nvSpPr>
        <p:spPr>
          <a:xfrm>
            <a:off x="4630457" y="1044700"/>
            <a:ext cx="4369988" cy="4029528"/>
          </a:xfrm>
        </p:spPr>
        <p:txBody>
          <a:bodyPr>
            <a:normAutofit fontScale="55000" lnSpcReduction="20000"/>
          </a:bodyPr>
          <a:lstStyle/>
          <a:p>
            <a:r>
              <a:rPr lang="en-US" b="1" u="sng" dirty="0">
                <a:solidFill>
                  <a:schemeClr val="bg1">
                    <a:lumMod val="95000"/>
                  </a:schemeClr>
                </a:solidFill>
              </a:rPr>
              <a:t>R</a:t>
            </a:r>
            <a:r>
              <a:rPr lang="en-US" b="1" dirty="0">
                <a:solidFill>
                  <a:schemeClr val="bg1">
                    <a:lumMod val="95000"/>
                  </a:schemeClr>
                </a:solidFill>
              </a:rPr>
              <a:t>est</a:t>
            </a:r>
            <a:r>
              <a:rPr lang="en-US" dirty="0">
                <a:solidFill>
                  <a:schemeClr val="bg1">
                    <a:lumMod val="95000"/>
                  </a:schemeClr>
                </a:solidFill>
              </a:rPr>
              <a:t> the sprained or strained area. If necessary, use a sling for an arm injury or crutches for a leg or foot injury. Splint an injured finger or toe by taping it to an adjacent finger or toe.</a:t>
            </a:r>
          </a:p>
          <a:p>
            <a:r>
              <a:rPr lang="en-US" b="1" u="sng" dirty="0">
                <a:solidFill>
                  <a:schemeClr val="bg1">
                    <a:lumMod val="95000"/>
                  </a:schemeClr>
                </a:solidFill>
              </a:rPr>
              <a:t>I</a:t>
            </a:r>
            <a:r>
              <a:rPr lang="en-US" b="1" dirty="0">
                <a:solidFill>
                  <a:schemeClr val="bg1">
                    <a:lumMod val="95000"/>
                  </a:schemeClr>
                </a:solidFill>
              </a:rPr>
              <a:t>ce</a:t>
            </a:r>
            <a:r>
              <a:rPr lang="en-US" dirty="0">
                <a:solidFill>
                  <a:schemeClr val="bg1">
                    <a:lumMod val="95000"/>
                  </a:schemeClr>
                </a:solidFill>
              </a:rPr>
              <a:t> for 20 minutes every hour. Never put ice directly against the skin or it may damage the skin. Use a thin towel for protection.</a:t>
            </a:r>
          </a:p>
          <a:p>
            <a:r>
              <a:rPr lang="en-US" b="1" u="sng" dirty="0">
                <a:solidFill>
                  <a:schemeClr val="bg1">
                    <a:lumMod val="95000"/>
                  </a:schemeClr>
                </a:solidFill>
              </a:rPr>
              <a:t>C</a:t>
            </a:r>
            <a:r>
              <a:rPr lang="en-US" b="1" dirty="0">
                <a:solidFill>
                  <a:schemeClr val="bg1">
                    <a:lumMod val="95000"/>
                  </a:schemeClr>
                </a:solidFill>
              </a:rPr>
              <a:t>ompress</a:t>
            </a:r>
            <a:r>
              <a:rPr lang="en-US" dirty="0">
                <a:solidFill>
                  <a:schemeClr val="bg1">
                    <a:lumMod val="95000"/>
                  </a:schemeClr>
                </a:solidFill>
              </a:rPr>
              <a:t> by wrapping an elastic (Ace) bandage or sleeve lightly (not tightly) around the joint or limb. Specialized braces, such as for the ankle, can work better than an elastic bandage for removing the swelling.</a:t>
            </a:r>
          </a:p>
          <a:p>
            <a:r>
              <a:rPr lang="en-US" b="1" u="sng" dirty="0">
                <a:solidFill>
                  <a:schemeClr val="bg1">
                    <a:lumMod val="95000"/>
                  </a:schemeClr>
                </a:solidFill>
              </a:rPr>
              <a:t>E</a:t>
            </a:r>
            <a:r>
              <a:rPr lang="en-US" b="1" dirty="0">
                <a:solidFill>
                  <a:schemeClr val="bg1">
                    <a:lumMod val="95000"/>
                  </a:schemeClr>
                </a:solidFill>
              </a:rPr>
              <a:t>levate</a:t>
            </a:r>
            <a:r>
              <a:rPr lang="en-US" dirty="0">
                <a:solidFill>
                  <a:schemeClr val="bg1">
                    <a:lumMod val="95000"/>
                  </a:schemeClr>
                </a:solidFill>
              </a:rPr>
              <a:t> the area above heart level if possible</a:t>
            </a:r>
            <a:r>
              <a:rPr lang="en-US" dirty="0" smtClean="0">
                <a:solidFill>
                  <a:schemeClr val="bg1">
                    <a:lumMod val="95000"/>
                  </a:schemeClr>
                </a:solidFill>
              </a:rPr>
              <a:t>.</a:t>
            </a:r>
          </a:p>
          <a:p>
            <a:r>
              <a:rPr lang="en-US" dirty="0" smtClean="0">
                <a:solidFill>
                  <a:schemeClr val="bg1">
                    <a:lumMod val="95000"/>
                  </a:schemeClr>
                </a:solidFill>
              </a:rPr>
              <a:t>Manage pain and inflammation with ibuprofen or acetaminophen</a:t>
            </a:r>
          </a:p>
          <a:p>
            <a:r>
              <a:rPr lang="en-US" dirty="0">
                <a:solidFill>
                  <a:schemeClr val="bg1">
                    <a:lumMod val="95000"/>
                  </a:schemeClr>
                </a:solidFill>
              </a:rPr>
              <a:t>All but the most minor strains and sprains should be evaluated by a doctor. </a:t>
            </a:r>
          </a:p>
          <a:p>
            <a:endParaRPr lang="en-US" dirty="0"/>
          </a:p>
        </p:txBody>
      </p:sp>
    </p:spTree>
    <p:extLst>
      <p:ext uri="{BB962C8B-B14F-4D97-AF65-F5344CB8AC3E}">
        <p14:creationId xmlns:p14="http://schemas.microsoft.com/office/powerpoint/2010/main" val="1812125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marL="0" indent="0" algn="ctr">
              <a:buNone/>
            </a:pPr>
            <a:r>
              <a:rPr lang="en-US" sz="3600" dirty="0" smtClean="0"/>
              <a:t>Internet access is necessary for viewing the online tutorials of the various skating skills.</a:t>
            </a:r>
          </a:p>
          <a:p>
            <a:pPr marL="0" indent="0" algn="ctr">
              <a:buNone/>
            </a:pPr>
            <a:r>
              <a:rPr lang="en-US" sz="3600" dirty="0" smtClean="0"/>
              <a:t>If you are a Scout, please obtain parental permission before viewing the videos.</a:t>
            </a:r>
            <a:endParaRPr lang="en-US" sz="3600" dirty="0"/>
          </a:p>
        </p:txBody>
      </p:sp>
    </p:spTree>
    <p:extLst>
      <p:ext uri="{BB962C8B-B14F-4D97-AF65-F5344CB8AC3E}">
        <p14:creationId xmlns:p14="http://schemas.microsoft.com/office/powerpoint/2010/main" val="2569967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First Aid </a:t>
            </a:r>
            <a:r>
              <a:rPr lang="en-US" dirty="0" smtClean="0">
                <a:solidFill>
                  <a:srgbClr val="FFFF00"/>
                </a:solidFill>
              </a:rPr>
              <a:t>for Concussions</a:t>
            </a:r>
            <a:endParaRPr lang="en-US" dirty="0"/>
          </a:p>
        </p:txBody>
      </p:sp>
      <p:pic>
        <p:nvPicPr>
          <p:cNvPr id="5" name="Content Placeholder 4"/>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b="5567"/>
          <a:stretch/>
        </p:blipFill>
        <p:spPr>
          <a:xfrm>
            <a:off x="571500" y="1373187"/>
            <a:ext cx="3810000" cy="2878318"/>
          </a:xfrm>
        </p:spPr>
      </p:pic>
      <p:sp>
        <p:nvSpPr>
          <p:cNvPr id="4" name="Content Placeholder 3"/>
          <p:cNvSpPr>
            <a:spLocks noGrp="1"/>
          </p:cNvSpPr>
          <p:nvPr>
            <p:ph sz="half" idx="2"/>
          </p:nvPr>
        </p:nvSpPr>
        <p:spPr/>
        <p:txBody>
          <a:bodyPr>
            <a:normAutofit/>
          </a:bodyPr>
          <a:lstStyle/>
          <a:p>
            <a:r>
              <a:rPr lang="en-US" sz="2000" dirty="0">
                <a:solidFill>
                  <a:schemeClr val="bg1"/>
                </a:solidFill>
              </a:rPr>
              <a:t>Immediately stop the </a:t>
            </a:r>
            <a:r>
              <a:rPr lang="en-US" sz="2000" dirty="0" smtClean="0">
                <a:solidFill>
                  <a:schemeClr val="bg1"/>
                </a:solidFill>
              </a:rPr>
              <a:t>activity.</a:t>
            </a:r>
          </a:p>
          <a:p>
            <a:r>
              <a:rPr lang="en-US" sz="2000" dirty="0" smtClean="0">
                <a:solidFill>
                  <a:schemeClr val="bg1"/>
                </a:solidFill>
              </a:rPr>
              <a:t>Monitor </a:t>
            </a:r>
            <a:r>
              <a:rPr lang="en-US" sz="2000" dirty="0">
                <a:solidFill>
                  <a:schemeClr val="bg1"/>
                </a:solidFill>
              </a:rPr>
              <a:t>the person for changes in </a:t>
            </a:r>
            <a:r>
              <a:rPr lang="en-US" sz="2000" dirty="0" smtClean="0">
                <a:solidFill>
                  <a:schemeClr val="bg1"/>
                </a:solidFill>
              </a:rPr>
              <a:t>symptoms.</a:t>
            </a:r>
          </a:p>
          <a:p>
            <a:r>
              <a:rPr lang="en-US" sz="2000" dirty="0" smtClean="0">
                <a:solidFill>
                  <a:schemeClr val="bg1"/>
                </a:solidFill>
              </a:rPr>
              <a:t>Keep </a:t>
            </a:r>
            <a:r>
              <a:rPr lang="en-US" sz="2000" dirty="0">
                <a:solidFill>
                  <a:schemeClr val="bg1"/>
                </a:solidFill>
              </a:rPr>
              <a:t>them calm and </a:t>
            </a:r>
            <a:r>
              <a:rPr lang="en-US" sz="2000" dirty="0" smtClean="0">
                <a:solidFill>
                  <a:schemeClr val="bg1"/>
                </a:solidFill>
              </a:rPr>
              <a:t>quiet.</a:t>
            </a:r>
          </a:p>
          <a:p>
            <a:r>
              <a:rPr lang="en-US" sz="2000" dirty="0" smtClean="0">
                <a:solidFill>
                  <a:schemeClr val="bg1"/>
                </a:solidFill>
              </a:rPr>
              <a:t>Seek </a:t>
            </a:r>
            <a:r>
              <a:rPr lang="en-US" sz="2000" dirty="0">
                <a:solidFill>
                  <a:schemeClr val="bg1"/>
                </a:solidFill>
              </a:rPr>
              <a:t>medical evaluation if symptoms persist or </a:t>
            </a:r>
            <a:r>
              <a:rPr lang="en-US" sz="2000" dirty="0" smtClean="0">
                <a:solidFill>
                  <a:schemeClr val="bg1"/>
                </a:solidFill>
              </a:rPr>
              <a:t>worsen.</a:t>
            </a:r>
            <a:endParaRPr lang="en-US" sz="2000" dirty="0">
              <a:solidFill>
                <a:schemeClr val="bg1"/>
              </a:solidFill>
            </a:endParaRPr>
          </a:p>
          <a:p>
            <a:endParaRPr lang="en-US" dirty="0"/>
          </a:p>
        </p:txBody>
      </p:sp>
    </p:spTree>
    <p:extLst>
      <p:ext uri="{BB962C8B-B14F-4D97-AF65-F5344CB8AC3E}">
        <p14:creationId xmlns:p14="http://schemas.microsoft.com/office/powerpoint/2010/main" val="16685266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smtClean="0">
                <a:solidFill>
                  <a:srgbClr val="FFFF00"/>
                </a:solidFill>
                <a:effectLst>
                  <a:outerShdw blurRad="38100" dist="38100" dir="2700000" algn="tl">
                    <a:srgbClr val="000000">
                      <a:alpha val="43137"/>
                    </a:srgbClr>
                  </a:outerShdw>
                </a:effectLst>
              </a:rPr>
              <a:t>First Aid for Blisters</a:t>
            </a:r>
            <a:endParaRPr lang="en-US" dirty="0">
              <a:solidFill>
                <a:srgbClr val="FFFF00"/>
              </a:solidFill>
              <a:effectLst>
                <a:outerShdw blurRad="38100" dist="38100" dir="2700000" algn="tl">
                  <a:srgbClr val="000000">
                    <a:alpha val="43137"/>
                  </a:srgbClr>
                </a:outerShdw>
              </a:effectLst>
            </a:endParaRPr>
          </a:p>
        </p:txBody>
      </p:sp>
      <p:pic>
        <p:nvPicPr>
          <p:cNvPr id="6" name="Content Placeholder 5"/>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t="4385" b="5566"/>
          <a:stretch/>
        </p:blipFill>
        <p:spPr>
          <a:xfrm>
            <a:off x="780703" y="1350110"/>
            <a:ext cx="3391593" cy="3054100"/>
          </a:xfrm>
        </p:spPr>
      </p:pic>
      <p:sp>
        <p:nvSpPr>
          <p:cNvPr id="5" name="Content Placeholder 4"/>
          <p:cNvSpPr>
            <a:spLocks noGrp="1"/>
          </p:cNvSpPr>
          <p:nvPr>
            <p:ph sz="half" idx="2"/>
          </p:nvPr>
        </p:nvSpPr>
        <p:spPr/>
        <p:txBody>
          <a:bodyPr>
            <a:normAutofit/>
          </a:bodyPr>
          <a:lstStyle/>
          <a:p>
            <a:r>
              <a:rPr lang="en-US" sz="2000" dirty="0">
                <a:solidFill>
                  <a:schemeClr val="bg1">
                    <a:lumMod val="95000"/>
                  </a:schemeClr>
                </a:solidFill>
              </a:rPr>
              <a:t>If a blister isn't too painful, try to keep it intact. </a:t>
            </a:r>
            <a:endParaRPr lang="en-US" sz="2000" dirty="0" smtClean="0">
              <a:solidFill>
                <a:schemeClr val="bg1">
                  <a:lumMod val="95000"/>
                </a:schemeClr>
              </a:solidFill>
            </a:endParaRPr>
          </a:p>
          <a:p>
            <a:r>
              <a:rPr lang="en-US" sz="2000" dirty="0" smtClean="0">
                <a:solidFill>
                  <a:schemeClr val="bg1">
                    <a:lumMod val="95000"/>
                  </a:schemeClr>
                </a:solidFill>
              </a:rPr>
              <a:t>Unbroken </a:t>
            </a:r>
            <a:r>
              <a:rPr lang="en-US" sz="2000" dirty="0">
                <a:solidFill>
                  <a:schemeClr val="bg1">
                    <a:lumMod val="95000"/>
                  </a:schemeClr>
                </a:solidFill>
              </a:rPr>
              <a:t>skin over a blister may provide a natural barrier to bacteria and decreases the risk of infection. </a:t>
            </a:r>
            <a:endParaRPr lang="en-US" sz="2000" dirty="0" smtClean="0">
              <a:solidFill>
                <a:schemeClr val="bg1">
                  <a:lumMod val="95000"/>
                </a:schemeClr>
              </a:solidFill>
            </a:endParaRPr>
          </a:p>
          <a:p>
            <a:r>
              <a:rPr lang="en-US" sz="2000" dirty="0" smtClean="0">
                <a:solidFill>
                  <a:schemeClr val="bg1">
                    <a:lumMod val="95000"/>
                  </a:schemeClr>
                </a:solidFill>
              </a:rPr>
              <a:t>Cover </a:t>
            </a:r>
            <a:r>
              <a:rPr lang="en-US" sz="2000" dirty="0">
                <a:solidFill>
                  <a:schemeClr val="bg1">
                    <a:lumMod val="95000"/>
                  </a:schemeClr>
                </a:solidFill>
              </a:rPr>
              <a:t>it with an adhesive bandage or moleskin. </a:t>
            </a:r>
          </a:p>
        </p:txBody>
      </p:sp>
    </p:spTree>
    <p:extLst>
      <p:ext uri="{BB962C8B-B14F-4D97-AF65-F5344CB8AC3E}">
        <p14:creationId xmlns:p14="http://schemas.microsoft.com/office/powerpoint/2010/main" val="15482095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smtClean="0">
                <a:solidFill>
                  <a:srgbClr val="FFFF00"/>
                </a:solidFill>
                <a:effectLst>
                  <a:outerShdw blurRad="38100" dist="38100" dir="2700000" algn="tl">
                    <a:srgbClr val="000000">
                      <a:alpha val="43137"/>
                    </a:srgbClr>
                  </a:outerShdw>
                </a:effectLst>
              </a:rPr>
              <a:t>First Aid for Blisters</a:t>
            </a:r>
            <a:endParaRPr lang="en-US" dirty="0">
              <a:solidFill>
                <a:srgbClr val="FFFF00"/>
              </a:solidFill>
              <a:effectLst>
                <a:outerShdw blurRad="38100" dist="38100" dir="2700000" algn="tl">
                  <a:srgbClr val="000000">
                    <a:alpha val="43137"/>
                  </a:srgbClr>
                </a:outerShdw>
              </a:effectLst>
            </a:endParaRPr>
          </a:p>
        </p:txBody>
      </p:sp>
      <p:pic>
        <p:nvPicPr>
          <p:cNvPr id="3" name="Content Placeholder 2"/>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96260" y="1502815"/>
            <a:ext cx="4038600" cy="2359215"/>
          </a:xfrm>
        </p:spPr>
      </p:pic>
      <p:sp>
        <p:nvSpPr>
          <p:cNvPr id="5" name="Content Placeholder 4"/>
          <p:cNvSpPr>
            <a:spLocks noGrp="1"/>
          </p:cNvSpPr>
          <p:nvPr>
            <p:ph sz="half" idx="2"/>
          </p:nvPr>
        </p:nvSpPr>
        <p:spPr>
          <a:xfrm>
            <a:off x="4648199" y="1044700"/>
            <a:ext cx="4495801" cy="4098800"/>
          </a:xfrm>
        </p:spPr>
        <p:txBody>
          <a:bodyPr>
            <a:normAutofit/>
          </a:bodyPr>
          <a:lstStyle/>
          <a:p>
            <a:pPr marL="0" indent="0">
              <a:buNone/>
            </a:pPr>
            <a:r>
              <a:rPr lang="en-US" sz="1600" dirty="0" smtClean="0">
                <a:solidFill>
                  <a:schemeClr val="bg1">
                    <a:lumMod val="95000"/>
                  </a:schemeClr>
                </a:solidFill>
              </a:rPr>
              <a:t>To </a:t>
            </a:r>
            <a:r>
              <a:rPr lang="en-US" sz="1600" dirty="0">
                <a:solidFill>
                  <a:schemeClr val="bg1">
                    <a:lumMod val="95000"/>
                  </a:schemeClr>
                </a:solidFill>
              </a:rPr>
              <a:t>relieve blister-related pain, drain the fluid while leaving the overlying skin intact. </a:t>
            </a:r>
            <a:endParaRPr lang="en-US" sz="1600" dirty="0" smtClean="0">
              <a:solidFill>
                <a:schemeClr val="bg1">
                  <a:lumMod val="95000"/>
                </a:schemeClr>
              </a:solidFill>
            </a:endParaRPr>
          </a:p>
          <a:p>
            <a:r>
              <a:rPr lang="en-US" sz="1600" dirty="0" smtClean="0">
                <a:solidFill>
                  <a:schemeClr val="bg1">
                    <a:lumMod val="95000"/>
                  </a:schemeClr>
                </a:solidFill>
              </a:rPr>
              <a:t>Wash </a:t>
            </a:r>
            <a:r>
              <a:rPr lang="en-US" sz="1600" dirty="0">
                <a:solidFill>
                  <a:schemeClr val="bg1">
                    <a:lumMod val="95000"/>
                  </a:schemeClr>
                </a:solidFill>
              </a:rPr>
              <a:t>your hands and the blister with soap and warm water.</a:t>
            </a:r>
          </a:p>
          <a:p>
            <a:r>
              <a:rPr lang="en-US" sz="1600" dirty="0">
                <a:solidFill>
                  <a:schemeClr val="bg1">
                    <a:lumMod val="95000"/>
                  </a:schemeClr>
                </a:solidFill>
              </a:rPr>
              <a:t>Swab the blister with iodine.</a:t>
            </a:r>
          </a:p>
          <a:p>
            <a:r>
              <a:rPr lang="en-US" sz="1600" dirty="0">
                <a:solidFill>
                  <a:schemeClr val="bg1">
                    <a:lumMod val="95000"/>
                  </a:schemeClr>
                </a:solidFill>
              </a:rPr>
              <a:t>Sterilize a clean, sharp needle by wiping it with rubbing alcohol.</a:t>
            </a:r>
          </a:p>
          <a:p>
            <a:r>
              <a:rPr lang="en-US" sz="1600" dirty="0">
                <a:solidFill>
                  <a:schemeClr val="bg1">
                    <a:lumMod val="95000"/>
                  </a:schemeClr>
                </a:solidFill>
              </a:rPr>
              <a:t>Use the needle to puncture the blister. Aim for several spots near the blister's edge. Let the fluid drain, but leave the overlying skin in place.</a:t>
            </a:r>
          </a:p>
          <a:p>
            <a:r>
              <a:rPr lang="en-US" sz="1600" dirty="0">
                <a:solidFill>
                  <a:schemeClr val="bg1">
                    <a:lumMod val="95000"/>
                  </a:schemeClr>
                </a:solidFill>
              </a:rPr>
              <a:t>Apply an </a:t>
            </a:r>
            <a:r>
              <a:rPr lang="en-US" sz="1600" dirty="0" smtClean="0">
                <a:solidFill>
                  <a:schemeClr val="bg1">
                    <a:lumMod val="95000"/>
                  </a:schemeClr>
                </a:solidFill>
              </a:rPr>
              <a:t>antibiotic ointment to </a:t>
            </a:r>
            <a:r>
              <a:rPr lang="en-US" sz="1600" dirty="0">
                <a:solidFill>
                  <a:schemeClr val="bg1">
                    <a:lumMod val="95000"/>
                  </a:schemeClr>
                </a:solidFill>
              </a:rPr>
              <a:t>the blister and cover it with a nonstick gauze bandage. </a:t>
            </a:r>
          </a:p>
          <a:p>
            <a:r>
              <a:rPr lang="en-US" sz="1600" dirty="0">
                <a:solidFill>
                  <a:schemeClr val="bg1">
                    <a:lumMod val="95000"/>
                  </a:schemeClr>
                </a:solidFill>
              </a:rPr>
              <a:t>Follow-up care. Check the area every day for infection. </a:t>
            </a:r>
            <a:r>
              <a:rPr lang="en-US" sz="1600" dirty="0" smtClean="0">
                <a:solidFill>
                  <a:schemeClr val="bg1">
                    <a:lumMod val="95000"/>
                  </a:schemeClr>
                </a:solidFill>
              </a:rPr>
              <a:t>Apply </a:t>
            </a:r>
            <a:r>
              <a:rPr lang="en-US" sz="1600" dirty="0">
                <a:solidFill>
                  <a:schemeClr val="bg1">
                    <a:lumMod val="95000"/>
                  </a:schemeClr>
                </a:solidFill>
              </a:rPr>
              <a:t>more ointment and a bandage.</a:t>
            </a:r>
          </a:p>
        </p:txBody>
      </p:sp>
    </p:spTree>
    <p:extLst>
      <p:ext uri="{BB962C8B-B14F-4D97-AF65-F5344CB8AC3E}">
        <p14:creationId xmlns:p14="http://schemas.microsoft.com/office/powerpoint/2010/main" val="2957193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7779" y="128470"/>
            <a:ext cx="5802790" cy="572644"/>
          </a:xfrm>
        </p:spPr>
        <p:txBody>
          <a:bodyPr>
            <a:normAutofit fontScale="90000"/>
          </a:bodyPr>
          <a:lstStyle/>
          <a:p>
            <a:r>
              <a:rPr lang="en-US" dirty="0" smtClean="0"/>
              <a:t>Symptoms of Heat Reactions</a:t>
            </a:r>
            <a:endParaRPr lang="en-US" dirty="0"/>
          </a:p>
        </p:txBody>
      </p:sp>
      <p:pic>
        <p:nvPicPr>
          <p:cNvPr id="5" name="Content Placeholder 4"/>
          <p:cNvPicPr>
            <a:picLocks noGrp="1" noChangeAspect="1"/>
          </p:cNvPicPr>
          <p:nvPr>
            <p:ph idx="1"/>
          </p:nvPr>
        </p:nvPicPr>
        <p:blipFill>
          <a:blip r:embed="rId2"/>
          <a:stretch>
            <a:fillRect/>
          </a:stretch>
        </p:blipFill>
        <p:spPr>
          <a:xfrm>
            <a:off x="4113885" y="701113"/>
            <a:ext cx="4123035" cy="4329187"/>
          </a:xfrm>
          <a:prstGeom prst="rect">
            <a:avLst/>
          </a:prstGeom>
        </p:spPr>
      </p:pic>
    </p:spTree>
    <p:extLst>
      <p:ext uri="{BB962C8B-B14F-4D97-AF65-F5344CB8AC3E}">
        <p14:creationId xmlns:p14="http://schemas.microsoft.com/office/powerpoint/2010/main" val="29189512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smtClean="0">
                <a:solidFill>
                  <a:srgbClr val="FFFF00"/>
                </a:solidFill>
                <a:effectLst>
                  <a:outerShdw blurRad="38100" dist="38100" dir="2700000" algn="tl">
                    <a:srgbClr val="000000">
                      <a:alpha val="43137"/>
                    </a:srgbClr>
                  </a:outerShdw>
                </a:effectLst>
              </a:rPr>
              <a:t>First Aid for Heat Related Reactions</a:t>
            </a:r>
            <a:endParaRPr lang="en-US" dirty="0">
              <a:solidFill>
                <a:srgbClr val="FFFF00"/>
              </a:solidFill>
              <a:effectLst>
                <a:outerShdw blurRad="38100" dist="38100" dir="2700000" algn="tl">
                  <a:srgbClr val="000000">
                    <a:alpha val="43137"/>
                  </a:srgbClr>
                </a:outerShdw>
              </a:effectLst>
            </a:endParaRP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281747"/>
            <a:ext cx="4038600" cy="3230880"/>
          </a:xfrm>
        </p:spPr>
      </p:pic>
      <p:sp>
        <p:nvSpPr>
          <p:cNvPr id="5" name="Content Placeholder 4"/>
          <p:cNvSpPr>
            <a:spLocks noGrp="1"/>
          </p:cNvSpPr>
          <p:nvPr>
            <p:ph sz="half" idx="2"/>
          </p:nvPr>
        </p:nvSpPr>
        <p:spPr>
          <a:xfrm>
            <a:off x="4648200" y="1200150"/>
            <a:ext cx="4504950" cy="3814879"/>
          </a:xfrm>
        </p:spPr>
        <p:txBody>
          <a:bodyPr>
            <a:normAutofit fontScale="62500" lnSpcReduction="20000"/>
          </a:bodyPr>
          <a:lstStyle/>
          <a:p>
            <a:pPr marL="0" indent="0">
              <a:buNone/>
            </a:pPr>
            <a:r>
              <a:rPr lang="en-US" dirty="0" smtClean="0">
                <a:solidFill>
                  <a:schemeClr val="bg1">
                    <a:lumMod val="95000"/>
                  </a:schemeClr>
                </a:solidFill>
              </a:rPr>
              <a:t>For Heat Exhaustion:</a:t>
            </a:r>
            <a:endParaRPr lang="en-US" dirty="0">
              <a:solidFill>
                <a:schemeClr val="bg1">
                  <a:lumMod val="95000"/>
                </a:schemeClr>
              </a:solidFill>
            </a:endParaRPr>
          </a:p>
          <a:p>
            <a:r>
              <a:rPr lang="en-US" dirty="0">
                <a:solidFill>
                  <a:schemeClr val="bg1">
                    <a:lumMod val="95000"/>
                  </a:schemeClr>
                </a:solidFill>
              </a:rPr>
              <a:t>Move the person out of the heat and into a shady or air-conditioned place.</a:t>
            </a:r>
          </a:p>
          <a:p>
            <a:r>
              <a:rPr lang="en-US" dirty="0">
                <a:solidFill>
                  <a:schemeClr val="bg1">
                    <a:lumMod val="95000"/>
                  </a:schemeClr>
                </a:solidFill>
              </a:rPr>
              <a:t>Lay the person down and elevate the legs and feet slightly.</a:t>
            </a:r>
          </a:p>
          <a:p>
            <a:r>
              <a:rPr lang="en-US" dirty="0">
                <a:solidFill>
                  <a:schemeClr val="bg1">
                    <a:lumMod val="95000"/>
                  </a:schemeClr>
                </a:solidFill>
              </a:rPr>
              <a:t>Remove tight or heavy clothing.</a:t>
            </a:r>
          </a:p>
          <a:p>
            <a:r>
              <a:rPr lang="en-US" dirty="0">
                <a:solidFill>
                  <a:schemeClr val="bg1">
                    <a:lumMod val="95000"/>
                  </a:schemeClr>
                </a:solidFill>
              </a:rPr>
              <a:t>Have the person drink cool water or other nonalcoholic beverage without caffeine.</a:t>
            </a:r>
          </a:p>
          <a:p>
            <a:r>
              <a:rPr lang="en-US" dirty="0">
                <a:solidFill>
                  <a:schemeClr val="bg1">
                    <a:lumMod val="95000"/>
                  </a:schemeClr>
                </a:solidFill>
              </a:rPr>
              <a:t>Cool the person by spraying or sponging with cool water and fanning.</a:t>
            </a:r>
          </a:p>
          <a:p>
            <a:r>
              <a:rPr lang="en-US" dirty="0">
                <a:solidFill>
                  <a:schemeClr val="bg1">
                    <a:lumMod val="95000"/>
                  </a:schemeClr>
                </a:solidFill>
              </a:rPr>
              <a:t>Monitor the person carefully.</a:t>
            </a:r>
          </a:p>
          <a:p>
            <a:r>
              <a:rPr lang="en-US" dirty="0">
                <a:solidFill>
                  <a:schemeClr val="bg1">
                    <a:lumMod val="95000"/>
                  </a:schemeClr>
                </a:solidFill>
              </a:rPr>
              <a:t>Contact a doctor if signs or symptoms worsen or if they don't improve within one hour.</a:t>
            </a:r>
          </a:p>
          <a:p>
            <a:endParaRPr lang="en-US" dirty="0"/>
          </a:p>
        </p:txBody>
      </p:sp>
    </p:spTree>
    <p:extLst>
      <p:ext uri="{BB962C8B-B14F-4D97-AF65-F5344CB8AC3E}">
        <p14:creationId xmlns:p14="http://schemas.microsoft.com/office/powerpoint/2010/main" val="5717420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Symptoms of Shock</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7654" y="1197405"/>
            <a:ext cx="5750397" cy="3054100"/>
          </a:xfrm>
        </p:spPr>
      </p:pic>
    </p:spTree>
    <p:extLst>
      <p:ext uri="{BB962C8B-B14F-4D97-AF65-F5344CB8AC3E}">
        <p14:creationId xmlns:p14="http://schemas.microsoft.com/office/powerpoint/2010/main" val="29924052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smtClean="0">
                <a:solidFill>
                  <a:srgbClr val="FFFF00"/>
                </a:solidFill>
                <a:effectLst>
                  <a:outerShdw blurRad="38100" dist="38100" dir="2700000" algn="tl">
                    <a:srgbClr val="000000">
                      <a:alpha val="43137"/>
                    </a:srgbClr>
                  </a:outerShdw>
                </a:effectLst>
              </a:rPr>
              <a:t>First Aid for Shock</a:t>
            </a:r>
            <a:endParaRPr lang="en-US" dirty="0">
              <a:solidFill>
                <a:srgbClr val="FFFF00"/>
              </a:solidFill>
              <a:effectLst>
                <a:outerShdw blurRad="38100" dist="38100" dir="2700000" algn="tl">
                  <a:srgbClr val="000000">
                    <a:alpha val="43137"/>
                  </a:srgbClr>
                </a:outerShdw>
              </a:effectLst>
            </a:endParaRPr>
          </a:p>
        </p:txBody>
      </p:sp>
      <p:pic>
        <p:nvPicPr>
          <p:cNvPr id="6" name="Content Placeholder 5"/>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38611"/>
          <a:stretch/>
        </p:blipFill>
        <p:spPr>
          <a:xfrm>
            <a:off x="457200" y="1655520"/>
            <a:ext cx="3848100" cy="1754187"/>
          </a:xfrm>
        </p:spPr>
      </p:pic>
      <p:sp>
        <p:nvSpPr>
          <p:cNvPr id="5" name="Content Placeholder 4"/>
          <p:cNvSpPr>
            <a:spLocks noGrp="1"/>
          </p:cNvSpPr>
          <p:nvPr>
            <p:ph sz="half" idx="2"/>
          </p:nvPr>
        </p:nvSpPr>
        <p:spPr>
          <a:xfrm>
            <a:off x="4648199" y="1200151"/>
            <a:ext cx="4352245" cy="3394472"/>
          </a:xfrm>
        </p:spPr>
        <p:txBody>
          <a:bodyPr>
            <a:normAutofit fontScale="70000" lnSpcReduction="20000"/>
          </a:bodyPr>
          <a:lstStyle/>
          <a:p>
            <a:r>
              <a:rPr lang="en-US" dirty="0">
                <a:solidFill>
                  <a:schemeClr val="bg1">
                    <a:lumMod val="95000"/>
                  </a:schemeClr>
                </a:solidFill>
              </a:rPr>
              <a:t>Lay the person down and elevate the legs and feet slightly, unless you think this may cause pain or further injury. </a:t>
            </a:r>
            <a:endParaRPr lang="en-US" dirty="0" smtClean="0">
              <a:solidFill>
                <a:schemeClr val="bg1">
                  <a:lumMod val="95000"/>
                </a:schemeClr>
              </a:solidFill>
            </a:endParaRPr>
          </a:p>
          <a:p>
            <a:r>
              <a:rPr lang="en-US" dirty="0" smtClean="0">
                <a:solidFill>
                  <a:schemeClr val="bg1">
                    <a:lumMod val="95000"/>
                  </a:schemeClr>
                </a:solidFill>
              </a:rPr>
              <a:t>Keep </a:t>
            </a:r>
            <a:r>
              <a:rPr lang="en-US" dirty="0">
                <a:solidFill>
                  <a:schemeClr val="bg1">
                    <a:lumMod val="95000"/>
                  </a:schemeClr>
                </a:solidFill>
              </a:rPr>
              <a:t>the person still and don't move him or her unless necessary</a:t>
            </a:r>
            <a:r>
              <a:rPr lang="en-US" dirty="0" smtClean="0">
                <a:solidFill>
                  <a:schemeClr val="bg1">
                    <a:lumMod val="95000"/>
                  </a:schemeClr>
                </a:solidFill>
              </a:rPr>
              <a:t>.</a:t>
            </a:r>
          </a:p>
          <a:p>
            <a:r>
              <a:rPr lang="en-US" dirty="0" smtClean="0">
                <a:solidFill>
                  <a:schemeClr val="bg1">
                    <a:lumMod val="95000"/>
                  </a:schemeClr>
                </a:solidFill>
              </a:rPr>
              <a:t>Turn the victim’s head to one side if neck injury is not suspected. </a:t>
            </a:r>
          </a:p>
          <a:p>
            <a:r>
              <a:rPr lang="en-US" dirty="0" smtClean="0">
                <a:solidFill>
                  <a:schemeClr val="bg1">
                    <a:lumMod val="95000"/>
                  </a:schemeClr>
                </a:solidFill>
              </a:rPr>
              <a:t>Begin </a:t>
            </a:r>
            <a:r>
              <a:rPr lang="en-US" dirty="0">
                <a:solidFill>
                  <a:schemeClr val="bg1">
                    <a:lumMod val="95000"/>
                  </a:schemeClr>
                </a:solidFill>
              </a:rPr>
              <a:t>CPR if the person shows no signs of life, such as not breathing, coughing or moving.</a:t>
            </a:r>
          </a:p>
        </p:txBody>
      </p:sp>
    </p:spTree>
    <p:extLst>
      <p:ext uri="{BB962C8B-B14F-4D97-AF65-F5344CB8AC3E}">
        <p14:creationId xmlns:p14="http://schemas.microsoft.com/office/powerpoint/2010/main" val="11702418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Requirement 2a Ice Skating</a:t>
            </a:r>
            <a:endParaRPr lang="en-US" dirty="0"/>
          </a:p>
        </p:txBody>
      </p:sp>
      <p:sp>
        <p:nvSpPr>
          <p:cNvPr id="2" name="Content Placeholder 1"/>
          <p:cNvSpPr>
            <a:spLocks noGrp="1"/>
          </p:cNvSpPr>
          <p:nvPr>
            <p:ph idx="1"/>
          </p:nvPr>
        </p:nvSpPr>
        <p:spPr/>
        <p:txBody>
          <a:bodyPr>
            <a:normAutofit fontScale="70000" lnSpcReduction="20000"/>
          </a:bodyPr>
          <a:lstStyle/>
          <a:p>
            <a:pPr marL="0" indent="0">
              <a:buNone/>
            </a:pPr>
            <a:r>
              <a:rPr lang="en-US" dirty="0" smtClean="0"/>
              <a:t>Do </a:t>
            </a:r>
            <a:r>
              <a:rPr lang="en-US" dirty="0"/>
              <a:t>the following</a:t>
            </a:r>
            <a:r>
              <a:rPr lang="en-US" dirty="0" smtClean="0"/>
              <a:t>:</a:t>
            </a:r>
          </a:p>
          <a:p>
            <a:pPr marL="914400" lvl="1" indent="-457200">
              <a:buFont typeface="+mj-lt"/>
              <a:buAutoNum type="arabicPeriod"/>
            </a:pPr>
            <a:r>
              <a:rPr lang="en-US" dirty="0" smtClean="0"/>
              <a:t>Give </a:t>
            </a:r>
            <a:r>
              <a:rPr lang="en-US" dirty="0"/>
              <a:t>general safety and courtesy rules for ice skating.</a:t>
            </a:r>
            <a:r>
              <a:rPr lang="en-US" i="1" dirty="0"/>
              <a:t> </a:t>
            </a:r>
            <a:r>
              <a:rPr lang="en-US" dirty="0"/>
              <a:t>Discuss preparations that must be taken when skating outdoors on natural ice. Explain how to make an ice rescue</a:t>
            </a:r>
            <a:r>
              <a:rPr lang="en-US" dirty="0" smtClean="0"/>
              <a:t>.</a:t>
            </a:r>
          </a:p>
          <a:p>
            <a:pPr marL="914400" lvl="1" indent="-457200">
              <a:buFont typeface="+mj-lt"/>
              <a:buAutoNum type="arabicPeriod"/>
            </a:pPr>
            <a:r>
              <a:rPr lang="en-US" dirty="0" smtClean="0"/>
              <a:t>Discuss </a:t>
            </a:r>
            <a:r>
              <a:rPr lang="en-US" dirty="0"/>
              <a:t>the parts and functions of the different types of ice </a:t>
            </a:r>
            <a:r>
              <a:rPr lang="en-US" dirty="0" smtClean="0"/>
              <a:t>skates.</a:t>
            </a:r>
          </a:p>
          <a:p>
            <a:pPr marL="914400" lvl="1" indent="-457200">
              <a:buFont typeface="+mj-lt"/>
              <a:buAutoNum type="arabicPeriod"/>
            </a:pPr>
            <a:r>
              <a:rPr lang="en-US" dirty="0" smtClean="0"/>
              <a:t>Describe </a:t>
            </a:r>
            <a:r>
              <a:rPr lang="en-US" dirty="0"/>
              <a:t>the proper way to carry ice </a:t>
            </a:r>
            <a:r>
              <a:rPr lang="en-US" dirty="0" smtClean="0"/>
              <a:t>skates.</a:t>
            </a:r>
          </a:p>
          <a:p>
            <a:pPr marL="914400" lvl="1" indent="-457200">
              <a:buFont typeface="+mj-lt"/>
              <a:buAutoNum type="arabicPeriod"/>
            </a:pPr>
            <a:r>
              <a:rPr lang="en-US" dirty="0" smtClean="0"/>
              <a:t>Describe </a:t>
            </a:r>
            <a:r>
              <a:rPr lang="en-US" dirty="0"/>
              <a:t>how to store skates for long periods of time, such as seasonal storage.</a:t>
            </a: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1510" y="253477"/>
            <a:ext cx="914400" cy="933450"/>
          </a:xfrm>
          <a:prstGeom prst="rect">
            <a:avLst/>
          </a:prstGeom>
        </p:spPr>
      </p:pic>
    </p:spTree>
    <p:extLst>
      <p:ext uri="{BB962C8B-B14F-4D97-AF65-F5344CB8AC3E}">
        <p14:creationId xmlns:p14="http://schemas.microsoft.com/office/powerpoint/2010/main" val="15110740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Safety and Courtesy Rules for Ice Skating</a:t>
            </a:r>
            <a:endParaRPr lang="en-US" dirty="0"/>
          </a:p>
        </p:txBody>
      </p:sp>
      <p:sp>
        <p:nvSpPr>
          <p:cNvPr id="3" name="Content Placeholder 2"/>
          <p:cNvSpPr>
            <a:spLocks noGrp="1"/>
          </p:cNvSpPr>
          <p:nvPr>
            <p:ph idx="1"/>
          </p:nvPr>
        </p:nvSpPr>
        <p:spPr>
          <a:xfrm>
            <a:off x="448966" y="1960930"/>
            <a:ext cx="4428444" cy="2595980"/>
          </a:xfrm>
        </p:spPr>
        <p:txBody>
          <a:bodyPr>
            <a:normAutofit fontScale="70000" lnSpcReduction="20000"/>
          </a:bodyPr>
          <a:lstStyle/>
          <a:p>
            <a:r>
              <a:rPr lang="en-US" dirty="0" smtClean="0"/>
              <a:t>If you fall, get up quickly and avoid touching the ice with your hands as much as possible. Many accidents while skating involve cut fingers.</a:t>
            </a:r>
          </a:p>
          <a:p>
            <a:r>
              <a:rPr lang="en-US" dirty="0" smtClean="0"/>
              <a:t>If you are about to fall, do not grab onto another skater. Try to lower your arms and bend your knees to lower your center of gravity.</a:t>
            </a:r>
            <a:endParaRPr lang="en-US" dirty="0"/>
          </a:p>
        </p:txBody>
      </p:sp>
      <p:pic>
        <p:nvPicPr>
          <p:cNvPr id="8" name="Picture 7"/>
          <p:cNvPicPr>
            <a:picLocks noChangeAspect="1"/>
          </p:cNvPicPr>
          <p:nvPr/>
        </p:nvPicPr>
        <p:blipFill>
          <a:blip r:embed="rId2"/>
          <a:stretch>
            <a:fillRect/>
          </a:stretch>
        </p:blipFill>
        <p:spPr>
          <a:xfrm>
            <a:off x="5239822" y="1960930"/>
            <a:ext cx="3455213" cy="2591410"/>
          </a:xfrm>
          <a:prstGeom prst="rect">
            <a:avLst/>
          </a:prstGeom>
        </p:spPr>
      </p:pic>
    </p:spTree>
    <p:extLst>
      <p:ext uri="{BB962C8B-B14F-4D97-AF65-F5344CB8AC3E}">
        <p14:creationId xmlns:p14="http://schemas.microsoft.com/office/powerpoint/2010/main" val="36827387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Safety Rules at Ice Rinks</a:t>
            </a:r>
            <a:endParaRPr lang="en-US" dirty="0"/>
          </a:p>
        </p:txBody>
      </p:sp>
      <p:sp>
        <p:nvSpPr>
          <p:cNvPr id="3" name="Content Placeholder 2"/>
          <p:cNvSpPr>
            <a:spLocks noGrp="1"/>
          </p:cNvSpPr>
          <p:nvPr>
            <p:ph idx="1"/>
          </p:nvPr>
        </p:nvSpPr>
        <p:spPr>
          <a:xfrm>
            <a:off x="147279" y="1951529"/>
            <a:ext cx="4119312" cy="2910795"/>
          </a:xfrm>
        </p:spPr>
        <p:txBody>
          <a:bodyPr>
            <a:noAutofit/>
          </a:bodyPr>
          <a:lstStyle/>
          <a:p>
            <a:r>
              <a:rPr lang="en-US" sz="1800" dirty="0" smtClean="0"/>
              <a:t>No eating or drinking on the ice.</a:t>
            </a:r>
          </a:p>
          <a:p>
            <a:r>
              <a:rPr lang="en-US" sz="1800" dirty="0" smtClean="0"/>
              <a:t>No playing tag, follow-the-leader, or crack-the-whip.</a:t>
            </a:r>
          </a:p>
          <a:p>
            <a:r>
              <a:rPr lang="en-US" sz="1800" dirty="0" smtClean="0"/>
              <a:t>No cutting across the path of other skaters.</a:t>
            </a:r>
          </a:p>
          <a:p>
            <a:r>
              <a:rPr lang="en-US" sz="1800" dirty="0" smtClean="0"/>
              <a:t>No speeding.</a:t>
            </a:r>
          </a:p>
          <a:p>
            <a:r>
              <a:rPr lang="en-US" sz="1800" dirty="0" smtClean="0"/>
              <a:t>No skating against the direction of skating traffic.</a:t>
            </a:r>
            <a:endParaRPr lang="en-US" sz="1800" dirty="0"/>
          </a:p>
        </p:txBody>
      </p:sp>
      <p:sp>
        <p:nvSpPr>
          <p:cNvPr id="7" name="Content Placeholder 2"/>
          <p:cNvSpPr txBox="1">
            <a:spLocks/>
          </p:cNvSpPr>
          <p:nvPr/>
        </p:nvSpPr>
        <p:spPr>
          <a:xfrm>
            <a:off x="4266590" y="1951528"/>
            <a:ext cx="4428444" cy="275809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bg1">
                    <a:lumMod val="9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9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9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9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9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No roughhousing or shouting.</a:t>
            </a:r>
          </a:p>
          <a:p>
            <a:r>
              <a:rPr lang="en-US" sz="1800" dirty="0" smtClean="0"/>
              <a:t>Limit skating while holding hands to three skaters.</a:t>
            </a:r>
          </a:p>
          <a:p>
            <a:r>
              <a:rPr lang="en-US" sz="1800" dirty="0" smtClean="0"/>
              <a:t>Skates may be worn off the ice only in those rink areas covered with protective flooring.</a:t>
            </a:r>
          </a:p>
          <a:p>
            <a:r>
              <a:rPr lang="en-US" sz="1800" dirty="0" smtClean="0"/>
              <a:t>Don’t drop anything on the ice that could cause another skater to trip and fall. If you do drop something, pick it up quickly.</a:t>
            </a:r>
            <a:endParaRPr lang="en-US" sz="1800" dirty="0"/>
          </a:p>
        </p:txBody>
      </p:sp>
    </p:spTree>
    <p:extLst>
      <p:ext uri="{BB962C8B-B14F-4D97-AF65-F5344CB8AC3E}">
        <p14:creationId xmlns:p14="http://schemas.microsoft.com/office/powerpoint/2010/main" val="812013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Skating Merit Badge Requirements</a:t>
            </a:r>
            <a:endParaRPr lang="en-US" dirty="0"/>
          </a:p>
        </p:txBody>
      </p:sp>
      <p:sp>
        <p:nvSpPr>
          <p:cNvPr id="3" name="Content Placeholder 2"/>
          <p:cNvSpPr>
            <a:spLocks noGrp="1"/>
          </p:cNvSpPr>
          <p:nvPr>
            <p:ph idx="1"/>
          </p:nvPr>
        </p:nvSpPr>
        <p:spPr>
          <a:xfrm>
            <a:off x="448966" y="1960930"/>
            <a:ext cx="8246070" cy="1985165"/>
          </a:xfrm>
        </p:spPr>
        <p:txBody>
          <a:bodyPr>
            <a:normAutofit fontScale="77500" lnSpcReduction="20000"/>
          </a:bodyPr>
          <a:lstStyle/>
          <a:p>
            <a:pPr marL="460375" indent="-460375">
              <a:buFont typeface="+mj-lt"/>
              <a:buAutoNum type="arabicPeriod"/>
            </a:pPr>
            <a:r>
              <a:rPr lang="en-US" sz="2600" dirty="0"/>
              <a:t>Do the following:</a:t>
            </a:r>
          </a:p>
          <a:p>
            <a:pPr marL="971550" lvl="1" indent="-514350">
              <a:buFont typeface="+mj-lt"/>
              <a:buAutoNum type="alphaLcPeriod"/>
            </a:pPr>
            <a:r>
              <a:rPr lang="en-US" sz="2300" dirty="0"/>
              <a:t>Explain to your counselor the most likely hazards associated with skating and what you should do to anticipate, help prevent, mitigate, and respond to these hazards.</a:t>
            </a:r>
          </a:p>
          <a:p>
            <a:pPr marL="971550" lvl="1" indent="-514350">
              <a:buFont typeface="+mj-lt"/>
              <a:buAutoNum type="alphaLcPeriod"/>
            </a:pPr>
            <a:r>
              <a:rPr lang="en-US" sz="2300" dirty="0"/>
              <a:t>Show that you know first aid for injuries or illnesses that could occur while skating, including hypothermia, frostbite, lacerations, abrasions, fractures, sprains and strains, concussions</a:t>
            </a:r>
            <a:r>
              <a:rPr lang="en-US" sz="2300" dirty="0" smtClean="0"/>
              <a:t>, blisters</a:t>
            </a:r>
            <a:r>
              <a:rPr lang="en-US" sz="2300" dirty="0"/>
              <a:t>, heat-related reactions, and shock</a:t>
            </a:r>
            <a:r>
              <a:rPr lang="en-US" sz="2300" dirty="0" smtClean="0"/>
              <a:t>.</a:t>
            </a:r>
            <a:endParaRPr lang="en-US" sz="23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0635" y="312968"/>
            <a:ext cx="914400" cy="933450"/>
          </a:xfrm>
          <a:prstGeom prst="rect">
            <a:avLst/>
          </a:prstGeom>
        </p:spPr>
      </p:pic>
    </p:spTree>
    <p:extLst>
      <p:ext uri="{BB962C8B-B14F-4D97-AF65-F5344CB8AC3E}">
        <p14:creationId xmlns:p14="http://schemas.microsoft.com/office/powerpoint/2010/main" val="41033094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Preparations for Skating on Natural Ice</a:t>
            </a:r>
            <a:endParaRPr lang="en-US" dirty="0"/>
          </a:p>
        </p:txBody>
      </p:sp>
      <p:sp>
        <p:nvSpPr>
          <p:cNvPr id="3" name="Content Placeholder 2"/>
          <p:cNvSpPr>
            <a:spLocks noGrp="1"/>
          </p:cNvSpPr>
          <p:nvPr>
            <p:ph idx="1"/>
          </p:nvPr>
        </p:nvSpPr>
        <p:spPr>
          <a:xfrm>
            <a:off x="448966" y="1960930"/>
            <a:ext cx="4428444" cy="3054100"/>
          </a:xfrm>
        </p:spPr>
        <p:txBody>
          <a:bodyPr>
            <a:normAutofit fontScale="70000" lnSpcReduction="20000"/>
          </a:bodyPr>
          <a:lstStyle/>
          <a:p>
            <a:r>
              <a:rPr lang="en-US" dirty="0" smtClean="0"/>
              <a:t>Never </a:t>
            </a:r>
            <a:r>
              <a:rPr lang="en-US" dirty="0"/>
              <a:t>skate </a:t>
            </a:r>
            <a:r>
              <a:rPr lang="en-US" dirty="0" smtClean="0"/>
              <a:t>alone.</a:t>
            </a:r>
            <a:endParaRPr lang="en-US" dirty="0"/>
          </a:p>
          <a:p>
            <a:r>
              <a:rPr lang="en-US" dirty="0"/>
              <a:t>Always </a:t>
            </a:r>
            <a:r>
              <a:rPr lang="en-US" dirty="0" smtClean="0"/>
              <a:t>have a responsible adult test </a:t>
            </a:r>
            <a:r>
              <a:rPr lang="en-US" dirty="0"/>
              <a:t>ice before </a:t>
            </a:r>
            <a:r>
              <a:rPr lang="en-US" dirty="0" smtClean="0"/>
              <a:t>skating.</a:t>
            </a:r>
          </a:p>
          <a:p>
            <a:r>
              <a:rPr lang="en-US" dirty="0" smtClean="0"/>
              <a:t>Ice must freeze to a uniform thickness of 4 inches before it is safe for skating.</a:t>
            </a:r>
          </a:p>
          <a:p>
            <a:r>
              <a:rPr lang="en-US" dirty="0"/>
              <a:t>Ice formed over swift water is always unsafe.</a:t>
            </a:r>
          </a:p>
          <a:p>
            <a:r>
              <a:rPr lang="en-US" dirty="0" smtClean="0"/>
              <a:t>Always </a:t>
            </a:r>
            <a:r>
              <a:rPr lang="en-US" dirty="0"/>
              <a:t>carry emergency </a:t>
            </a:r>
            <a:r>
              <a:rPr lang="en-US" dirty="0" smtClean="0"/>
              <a:t>equipment.</a:t>
            </a:r>
            <a:endParaRPr lang="en-US" dirty="0"/>
          </a:p>
          <a:p>
            <a:r>
              <a:rPr lang="en-US" dirty="0"/>
              <a:t>Always prepare for the </a:t>
            </a:r>
            <a:r>
              <a:rPr lang="en-US" dirty="0" smtClean="0"/>
              <a:t>worst.</a:t>
            </a:r>
            <a:endParaRPr lang="en-US" dirty="0"/>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2820" y="2113635"/>
            <a:ext cx="3632607" cy="2724455"/>
          </a:xfrm>
          <a:prstGeom prst="rect">
            <a:avLst/>
          </a:prstGeom>
        </p:spPr>
      </p:pic>
    </p:spTree>
    <p:extLst>
      <p:ext uri="{BB962C8B-B14F-4D97-AF65-F5344CB8AC3E}">
        <p14:creationId xmlns:p14="http://schemas.microsoft.com/office/powerpoint/2010/main" val="4841918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13333"/>
          <a:stretch/>
        </p:blipFill>
        <p:spPr>
          <a:xfrm>
            <a:off x="3808475" y="433880"/>
            <a:ext cx="4581150" cy="3970330"/>
          </a:xfrm>
        </p:spPr>
      </p:pic>
    </p:spTree>
    <p:extLst>
      <p:ext uri="{BB962C8B-B14F-4D97-AF65-F5344CB8AC3E}">
        <p14:creationId xmlns:p14="http://schemas.microsoft.com/office/powerpoint/2010/main" val="33210110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55" y="1350110"/>
            <a:ext cx="5039265" cy="610820"/>
          </a:xfrm>
        </p:spPr>
        <p:txBody>
          <a:bodyPr>
            <a:normAutofit fontScale="90000"/>
          </a:bodyPr>
          <a:lstStyle/>
          <a:p>
            <a:pPr algn="ctr"/>
            <a:r>
              <a:rPr lang="en-US" dirty="0" smtClean="0"/>
              <a:t>How to Make an Ice Rescue</a:t>
            </a:r>
            <a:endParaRPr lang="en-US" dirty="0"/>
          </a:p>
        </p:txBody>
      </p:sp>
      <p:sp>
        <p:nvSpPr>
          <p:cNvPr id="3" name="Content Placeholder 2"/>
          <p:cNvSpPr>
            <a:spLocks noGrp="1"/>
          </p:cNvSpPr>
          <p:nvPr>
            <p:ph idx="1"/>
          </p:nvPr>
        </p:nvSpPr>
        <p:spPr>
          <a:xfrm>
            <a:off x="296260" y="1960930"/>
            <a:ext cx="4990115" cy="3054100"/>
          </a:xfrm>
        </p:spPr>
        <p:txBody>
          <a:bodyPr>
            <a:normAutofit fontScale="62500" lnSpcReduction="20000"/>
          </a:bodyPr>
          <a:lstStyle/>
          <a:p>
            <a:pPr marL="514350" indent="-514350">
              <a:buFont typeface="+mj-lt"/>
              <a:buAutoNum type="arabicPeriod"/>
            </a:pPr>
            <a:r>
              <a:rPr lang="en-US" b="1" dirty="0" smtClean="0"/>
              <a:t>Preach - </a:t>
            </a:r>
            <a:r>
              <a:rPr lang="en-US" dirty="0"/>
              <a:t>Encourage the victim to keep trying to stay afloat and not to give up. You're letting him know you're there and you're trying to help, but you're going to do this safely. </a:t>
            </a:r>
            <a:endParaRPr lang="en-US" dirty="0" smtClean="0"/>
          </a:p>
          <a:p>
            <a:pPr marL="514350" indent="-514350">
              <a:buFont typeface="+mj-lt"/>
              <a:buAutoNum type="arabicPeriod"/>
            </a:pPr>
            <a:r>
              <a:rPr lang="en-US" b="1" dirty="0" smtClean="0"/>
              <a:t>Reach - </a:t>
            </a:r>
            <a:r>
              <a:rPr lang="en-US" dirty="0"/>
              <a:t>Reach out to the victim without leaving shore. Use ladders, poles or anything handy to reach the victim. </a:t>
            </a:r>
            <a:endParaRPr lang="en-US" dirty="0" smtClean="0"/>
          </a:p>
          <a:p>
            <a:pPr marL="514350" indent="-514350">
              <a:buFont typeface="+mj-lt"/>
              <a:buAutoNum type="arabicPeriod"/>
            </a:pPr>
            <a:r>
              <a:rPr lang="en-US" b="1" dirty="0" smtClean="0"/>
              <a:t>Throw - </a:t>
            </a:r>
            <a:r>
              <a:rPr lang="en-US" dirty="0"/>
              <a:t>Throw something to the victim and pull </a:t>
            </a:r>
            <a:r>
              <a:rPr lang="en-US" dirty="0" smtClean="0"/>
              <a:t>him/her </a:t>
            </a:r>
            <a:r>
              <a:rPr lang="en-US" dirty="0"/>
              <a:t>out. A throw rope is made for this purpose, but you can also use jumper </a:t>
            </a:r>
            <a:r>
              <a:rPr lang="en-US" dirty="0" smtClean="0"/>
              <a:t>cables, garden hoses, or whatever </a:t>
            </a:r>
            <a:r>
              <a:rPr lang="en-US" dirty="0"/>
              <a:t>is handy and strong enough to pull the victim from the water. </a:t>
            </a:r>
            <a:r>
              <a:rPr lang="en-US" b="1" dirty="0" smtClean="0"/>
              <a:t> </a:t>
            </a:r>
            <a:endParaRPr lang="en-US" b="1" dirty="0"/>
          </a:p>
          <a:p>
            <a:endParaRPr lang="en-US" dirty="0"/>
          </a:p>
        </p:txBody>
      </p:sp>
      <p:pic>
        <p:nvPicPr>
          <p:cNvPr id="7" name="Picture 6"/>
          <p:cNvPicPr>
            <a:picLocks noChangeAspect="1"/>
          </p:cNvPicPr>
          <p:nvPr/>
        </p:nvPicPr>
        <p:blipFill>
          <a:blip r:embed="rId2"/>
          <a:stretch>
            <a:fillRect/>
          </a:stretch>
        </p:blipFill>
        <p:spPr>
          <a:xfrm>
            <a:off x="5439080" y="1960930"/>
            <a:ext cx="3461313" cy="2595985"/>
          </a:xfrm>
          <a:prstGeom prst="rect">
            <a:avLst/>
          </a:prstGeom>
        </p:spPr>
      </p:pic>
    </p:spTree>
    <p:extLst>
      <p:ext uri="{BB962C8B-B14F-4D97-AF65-F5344CB8AC3E}">
        <p14:creationId xmlns:p14="http://schemas.microsoft.com/office/powerpoint/2010/main" val="10923198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55" y="1350110"/>
            <a:ext cx="5039265" cy="610820"/>
          </a:xfrm>
        </p:spPr>
        <p:txBody>
          <a:bodyPr>
            <a:normAutofit fontScale="90000"/>
          </a:bodyPr>
          <a:lstStyle/>
          <a:p>
            <a:pPr algn="ctr"/>
            <a:r>
              <a:rPr lang="en-US" dirty="0" smtClean="0"/>
              <a:t>How to Make an Ice Rescue</a:t>
            </a:r>
            <a:endParaRPr lang="en-US" dirty="0"/>
          </a:p>
        </p:txBody>
      </p:sp>
      <p:sp>
        <p:nvSpPr>
          <p:cNvPr id="3" name="Content Placeholder 2"/>
          <p:cNvSpPr>
            <a:spLocks noGrp="1"/>
          </p:cNvSpPr>
          <p:nvPr>
            <p:ph idx="1"/>
          </p:nvPr>
        </p:nvSpPr>
        <p:spPr>
          <a:xfrm>
            <a:off x="448965" y="1960930"/>
            <a:ext cx="4581150" cy="3182570"/>
          </a:xfrm>
        </p:spPr>
        <p:txBody>
          <a:bodyPr>
            <a:noAutofit/>
          </a:bodyPr>
          <a:lstStyle/>
          <a:p>
            <a:pPr marL="514350" indent="-514350">
              <a:buFont typeface="+mj-lt"/>
              <a:buAutoNum type="arabicPeriod" startAt="4"/>
            </a:pPr>
            <a:r>
              <a:rPr lang="en-US" sz="1800" b="1" dirty="0" smtClean="0"/>
              <a:t>Row - </a:t>
            </a:r>
            <a:r>
              <a:rPr lang="en-US" sz="1800" dirty="0"/>
              <a:t>Take something to float </a:t>
            </a:r>
            <a:r>
              <a:rPr lang="en-US" sz="1800" dirty="0" smtClean="0"/>
              <a:t>on and </a:t>
            </a:r>
            <a:r>
              <a:rPr lang="en-US" sz="1800" dirty="0"/>
              <a:t>push a flotation device out to the victim. If the ice breaks again, you'll be floating on the cold water underneath instead of swimming in it. </a:t>
            </a:r>
            <a:endParaRPr lang="en-US" sz="1800" dirty="0" smtClean="0"/>
          </a:p>
        </p:txBody>
      </p:sp>
      <p:pic>
        <p:nvPicPr>
          <p:cNvPr id="5" name="Picture 4"/>
          <p:cNvPicPr>
            <a:picLocks noChangeAspect="1"/>
          </p:cNvPicPr>
          <p:nvPr/>
        </p:nvPicPr>
        <p:blipFill>
          <a:blip r:embed="rId2"/>
          <a:stretch>
            <a:fillRect/>
          </a:stretch>
        </p:blipFill>
        <p:spPr>
          <a:xfrm>
            <a:off x="5182820" y="1350110"/>
            <a:ext cx="3664920" cy="2748690"/>
          </a:xfrm>
          <a:prstGeom prst="rect">
            <a:avLst/>
          </a:prstGeom>
        </p:spPr>
      </p:pic>
    </p:spTree>
    <p:extLst>
      <p:ext uri="{BB962C8B-B14F-4D97-AF65-F5344CB8AC3E}">
        <p14:creationId xmlns:p14="http://schemas.microsoft.com/office/powerpoint/2010/main" val="1815570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55" y="1350110"/>
            <a:ext cx="5039265" cy="610820"/>
          </a:xfrm>
        </p:spPr>
        <p:txBody>
          <a:bodyPr>
            <a:normAutofit fontScale="90000"/>
          </a:bodyPr>
          <a:lstStyle/>
          <a:p>
            <a:pPr algn="ctr"/>
            <a:r>
              <a:rPr lang="en-US" dirty="0" smtClean="0"/>
              <a:t>How to Make an Ice Rescue</a:t>
            </a:r>
            <a:endParaRPr lang="en-US" dirty="0"/>
          </a:p>
        </p:txBody>
      </p:sp>
      <p:sp>
        <p:nvSpPr>
          <p:cNvPr id="3" name="Content Placeholder 2"/>
          <p:cNvSpPr>
            <a:spLocks noGrp="1"/>
          </p:cNvSpPr>
          <p:nvPr>
            <p:ph idx="1"/>
          </p:nvPr>
        </p:nvSpPr>
        <p:spPr>
          <a:xfrm>
            <a:off x="143555" y="1960930"/>
            <a:ext cx="5142820" cy="3182570"/>
          </a:xfrm>
        </p:spPr>
        <p:txBody>
          <a:bodyPr>
            <a:noAutofit/>
          </a:bodyPr>
          <a:lstStyle/>
          <a:p>
            <a:pPr marL="514350" indent="-514350">
              <a:buFont typeface="+mj-lt"/>
              <a:buAutoNum type="arabicPeriod" startAt="5"/>
            </a:pPr>
            <a:r>
              <a:rPr lang="en-US" sz="1800" b="1" dirty="0" smtClean="0"/>
              <a:t>Go - </a:t>
            </a:r>
            <a:r>
              <a:rPr lang="en-US" sz="1800" dirty="0"/>
              <a:t>it's best if the professionals can do it. </a:t>
            </a:r>
            <a:r>
              <a:rPr lang="en-US" sz="1800" dirty="0" smtClean="0"/>
              <a:t>We </a:t>
            </a:r>
            <a:r>
              <a:rPr lang="en-US" sz="1800" dirty="0"/>
              <a:t>all know that the clock is ticking as long as the victim is in the icy cold water. </a:t>
            </a:r>
            <a:r>
              <a:rPr lang="en-US" sz="1800" dirty="0" smtClean="0"/>
              <a:t> If </a:t>
            </a:r>
            <a:r>
              <a:rPr lang="en-US" sz="1800" dirty="0"/>
              <a:t>you must approach the hole in the ice, </a:t>
            </a:r>
            <a:r>
              <a:rPr lang="en-US" sz="1800" i="1" dirty="0"/>
              <a:t>don't walk upright</a:t>
            </a:r>
            <a:r>
              <a:rPr lang="en-US" sz="1800" dirty="0"/>
              <a:t>. Lay down and </a:t>
            </a:r>
            <a:r>
              <a:rPr lang="en-US" sz="1800" dirty="0" smtClean="0"/>
              <a:t>slide </a:t>
            </a:r>
            <a:r>
              <a:rPr lang="en-US" sz="1800" dirty="0"/>
              <a:t>up to the edge. Your body weight will be spread over a larger surface area, making the ice less likely to break more. Combine going with reaching; use whatever you can to reach the victim without getting too close to the hole in the ice.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6375" y="0"/>
            <a:ext cx="3857625" cy="5143500"/>
          </a:xfrm>
          <a:prstGeom prst="rect">
            <a:avLst/>
          </a:prstGeom>
        </p:spPr>
      </p:pic>
    </p:spTree>
    <p:extLst>
      <p:ext uri="{BB962C8B-B14F-4D97-AF65-F5344CB8AC3E}">
        <p14:creationId xmlns:p14="http://schemas.microsoft.com/office/powerpoint/2010/main" val="7707841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55" y="1350110"/>
            <a:ext cx="5039265" cy="610820"/>
          </a:xfrm>
        </p:spPr>
        <p:txBody>
          <a:bodyPr>
            <a:normAutofit fontScale="90000"/>
          </a:bodyPr>
          <a:lstStyle/>
          <a:p>
            <a:pPr algn="ctr"/>
            <a:r>
              <a:rPr lang="en-US" dirty="0" smtClean="0"/>
              <a:t>How to Make an Ice Rescue</a:t>
            </a:r>
            <a:endParaRPr lang="en-US" dirty="0"/>
          </a:p>
        </p:txBody>
      </p:sp>
      <p:sp>
        <p:nvSpPr>
          <p:cNvPr id="3" name="Content Placeholder 2"/>
          <p:cNvSpPr>
            <a:spLocks noGrp="1"/>
          </p:cNvSpPr>
          <p:nvPr>
            <p:ph idx="1"/>
          </p:nvPr>
        </p:nvSpPr>
        <p:spPr>
          <a:xfrm>
            <a:off x="448966" y="1960930"/>
            <a:ext cx="4581149" cy="2595980"/>
          </a:xfrm>
        </p:spPr>
        <p:txBody>
          <a:bodyPr>
            <a:normAutofit fontScale="77500" lnSpcReduction="20000"/>
          </a:bodyPr>
          <a:lstStyle/>
          <a:p>
            <a:pPr marL="514350" indent="-514350">
              <a:buFont typeface="+mj-lt"/>
              <a:buAutoNum type="arabicPeriod" startAt="6"/>
            </a:pPr>
            <a:r>
              <a:rPr lang="en-US" sz="2600" b="1" dirty="0"/>
              <a:t>Treat </a:t>
            </a:r>
            <a:r>
              <a:rPr lang="en-US" sz="2600" b="1" dirty="0" smtClean="0"/>
              <a:t>Hypothermia - </a:t>
            </a:r>
            <a:r>
              <a:rPr lang="en-US" sz="2600" dirty="0" smtClean="0"/>
              <a:t>Falling </a:t>
            </a:r>
            <a:r>
              <a:rPr lang="en-US" sz="2600" dirty="0"/>
              <a:t>through ice to the cold water below is a truly life-threatening situation and requires quick action. It only takes a minute or two before the victim becomes too weak to escape the water on his own. Once back on the ice, the victim is still in danger of falling through again or of succumbing to hypothermia. </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0115" y="1960930"/>
            <a:ext cx="3972813" cy="2443280"/>
          </a:xfrm>
          <a:prstGeom prst="rect">
            <a:avLst/>
          </a:prstGeom>
        </p:spPr>
      </p:pic>
    </p:spTree>
    <p:extLst>
      <p:ext uri="{BB962C8B-B14F-4D97-AF65-F5344CB8AC3E}">
        <p14:creationId xmlns:p14="http://schemas.microsoft.com/office/powerpoint/2010/main" val="18346117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295" y="1"/>
            <a:ext cx="4275740" cy="1960930"/>
          </a:xfrm>
        </p:spPr>
        <p:txBody>
          <a:bodyPr>
            <a:normAutofit/>
          </a:bodyPr>
          <a:lstStyle/>
          <a:p>
            <a:r>
              <a:rPr lang="en-US" sz="3200" dirty="0" smtClean="0"/>
              <a:t>Parts and </a:t>
            </a:r>
            <a:br>
              <a:rPr lang="en-US" sz="3200" dirty="0" smtClean="0"/>
            </a:br>
            <a:r>
              <a:rPr lang="en-US" sz="3200" dirty="0" smtClean="0"/>
              <a:t>Functions of Figure  </a:t>
            </a:r>
            <a:br>
              <a:rPr lang="en-US" sz="3200" dirty="0" smtClean="0"/>
            </a:br>
            <a:r>
              <a:rPr lang="en-US" sz="3200" dirty="0" smtClean="0"/>
              <a:t>and Hockey Skates</a:t>
            </a:r>
            <a:endParaRPr lang="en-US" sz="3200" dirty="0"/>
          </a:p>
        </p:txBody>
      </p:sp>
      <p:sp>
        <p:nvSpPr>
          <p:cNvPr id="3" name="Content Placeholder 2"/>
          <p:cNvSpPr>
            <a:spLocks noGrp="1"/>
          </p:cNvSpPr>
          <p:nvPr>
            <p:ph idx="1"/>
          </p:nvPr>
        </p:nvSpPr>
        <p:spPr>
          <a:xfrm>
            <a:off x="2892245" y="1808225"/>
            <a:ext cx="6108199" cy="3206805"/>
          </a:xfrm>
        </p:spPr>
        <p:txBody>
          <a:bodyPr>
            <a:normAutofit fontScale="55000" lnSpcReduction="20000"/>
          </a:bodyPr>
          <a:lstStyle/>
          <a:p>
            <a:r>
              <a:rPr lang="en-US" dirty="0"/>
              <a:t>The boot is the part that supports the foot. </a:t>
            </a:r>
          </a:p>
          <a:p>
            <a:r>
              <a:rPr lang="en-US" dirty="0" smtClean="0"/>
              <a:t>Figure skates feature </a:t>
            </a:r>
            <a:r>
              <a:rPr lang="en-US" dirty="0"/>
              <a:t>a sole, often made of wood and/or leather. This sole has a raised heel at the back of the boot</a:t>
            </a:r>
            <a:r>
              <a:rPr lang="en-US" dirty="0" smtClean="0"/>
              <a:t>.</a:t>
            </a:r>
          </a:p>
          <a:p>
            <a:r>
              <a:rPr lang="en-US" dirty="0"/>
              <a:t>The insides of boots are padded to offer comfort to the </a:t>
            </a:r>
            <a:r>
              <a:rPr lang="en-US" dirty="0" smtClean="0"/>
              <a:t>skater.</a:t>
            </a:r>
          </a:p>
          <a:p>
            <a:r>
              <a:rPr lang="en-US" dirty="0" smtClean="0"/>
              <a:t>The </a:t>
            </a:r>
            <a:r>
              <a:rPr lang="en-US" dirty="0"/>
              <a:t>tongue provides comfort over the top of the foot, as well as protection. </a:t>
            </a:r>
            <a:endParaRPr lang="en-US" dirty="0" smtClean="0"/>
          </a:p>
          <a:p>
            <a:r>
              <a:rPr lang="en-US" dirty="0" smtClean="0"/>
              <a:t>Laces </a:t>
            </a:r>
            <a:r>
              <a:rPr lang="en-US" dirty="0"/>
              <a:t>are fed through holes in the boot material up to the ankle level on the skaters foot, and then are attached by hand </a:t>
            </a:r>
            <a:r>
              <a:rPr lang="en-US" dirty="0" smtClean="0"/>
              <a:t>by </a:t>
            </a:r>
            <a:r>
              <a:rPr lang="en-US" dirty="0"/>
              <a:t>looping the laces around hooks on the upper part of the boot. This allows the skater to more-or-less stiffly lace their boots up, depending on the amount of support they desire</a:t>
            </a:r>
            <a:r>
              <a:rPr lang="en-US" dirty="0" smtClean="0"/>
              <a:t>.</a:t>
            </a:r>
          </a:p>
          <a:p>
            <a:r>
              <a:rPr lang="en-US" dirty="0"/>
              <a:t>The blade is attached onto the boot's </a:t>
            </a:r>
            <a:r>
              <a:rPr lang="en-US" dirty="0" smtClean="0"/>
              <a:t>heel and toe </a:t>
            </a:r>
            <a:r>
              <a:rPr lang="en-US" dirty="0"/>
              <a:t>by a series of </a:t>
            </a:r>
            <a:r>
              <a:rPr lang="en-US" dirty="0" smtClean="0"/>
              <a:t>screws (figure skates) or the outsole (hockey skates). Blades </a:t>
            </a:r>
            <a:r>
              <a:rPr lang="en-US" dirty="0"/>
              <a:t>are made of stainless </a:t>
            </a:r>
            <a:r>
              <a:rPr lang="en-US" dirty="0" smtClean="0"/>
              <a:t>steel to prevent corrosion. </a:t>
            </a:r>
            <a:endParaRPr lang="en-US" dirty="0">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705" y="1044700"/>
            <a:ext cx="2412117" cy="183246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687" y="2877160"/>
            <a:ext cx="1985165" cy="2137870"/>
          </a:xfrm>
          <a:prstGeom prst="rect">
            <a:avLst/>
          </a:prstGeom>
        </p:spPr>
      </p:pic>
    </p:spTree>
    <p:extLst>
      <p:ext uri="{BB962C8B-B14F-4D97-AF65-F5344CB8AC3E}">
        <p14:creationId xmlns:p14="http://schemas.microsoft.com/office/powerpoint/2010/main" val="27529046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281175"/>
            <a:ext cx="8246070" cy="610820"/>
          </a:xfrm>
        </p:spPr>
        <p:txBody>
          <a:bodyPr>
            <a:normAutofit fontScale="90000"/>
          </a:bodyPr>
          <a:lstStyle/>
          <a:p>
            <a:r>
              <a:rPr lang="en-US" dirty="0" smtClean="0"/>
              <a:t>Skate Blades</a:t>
            </a:r>
            <a:endParaRPr lang="en-US" dirty="0"/>
          </a:p>
        </p:txBody>
      </p:sp>
      <p:sp>
        <p:nvSpPr>
          <p:cNvPr id="3" name="Content Placeholder 2"/>
          <p:cNvSpPr>
            <a:spLocks noGrp="1"/>
          </p:cNvSpPr>
          <p:nvPr>
            <p:ph idx="1"/>
          </p:nvPr>
        </p:nvSpPr>
        <p:spPr>
          <a:xfrm>
            <a:off x="448966" y="1960929"/>
            <a:ext cx="5191969" cy="2901395"/>
          </a:xfrm>
        </p:spPr>
        <p:txBody>
          <a:bodyPr>
            <a:normAutofit fontScale="77500" lnSpcReduction="20000"/>
          </a:bodyPr>
          <a:lstStyle/>
          <a:p>
            <a:r>
              <a:rPr lang="en-US" b="1" dirty="0" smtClean="0"/>
              <a:t>The Rocker </a:t>
            </a:r>
            <a:r>
              <a:rPr lang="en-US" b="1" dirty="0"/>
              <a:t>or </a:t>
            </a:r>
            <a:r>
              <a:rPr lang="en-US" b="1" dirty="0" smtClean="0"/>
              <a:t>Profile</a:t>
            </a:r>
            <a:endParaRPr lang="en-US" b="1" dirty="0"/>
          </a:p>
          <a:p>
            <a:pPr lvl="1"/>
            <a:r>
              <a:rPr lang="en-US" dirty="0"/>
              <a:t>The bottom of the blade is curved, like a rocker, and only part of the blade is on the ice at any one time</a:t>
            </a:r>
            <a:r>
              <a:rPr lang="en-US" dirty="0" smtClean="0"/>
              <a:t>.</a:t>
            </a:r>
          </a:p>
          <a:p>
            <a:r>
              <a:rPr lang="en-US" b="1" dirty="0"/>
              <a:t>The </a:t>
            </a:r>
            <a:r>
              <a:rPr lang="en-US" b="1" dirty="0" smtClean="0"/>
              <a:t>Edges</a:t>
            </a:r>
            <a:endParaRPr lang="en-US" b="1" dirty="0"/>
          </a:p>
          <a:p>
            <a:pPr lvl="1"/>
            <a:r>
              <a:rPr lang="en-US" dirty="0" smtClean="0"/>
              <a:t>Each </a:t>
            </a:r>
            <a:r>
              <a:rPr lang="en-US" dirty="0"/>
              <a:t>blade actually has two edges, with a hollow in the middle.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6345" y="1044700"/>
            <a:ext cx="2850493" cy="137434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5015" y="2541288"/>
            <a:ext cx="2413151" cy="2233003"/>
          </a:xfrm>
          <a:prstGeom prst="rect">
            <a:avLst/>
          </a:prstGeom>
        </p:spPr>
      </p:pic>
    </p:spTree>
    <p:extLst>
      <p:ext uri="{BB962C8B-B14F-4D97-AF65-F5344CB8AC3E}">
        <p14:creationId xmlns:p14="http://schemas.microsoft.com/office/powerpoint/2010/main" val="42698041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Carry and Store Ice Skates</a:t>
            </a:r>
            <a:endParaRPr lang="en-US" dirty="0"/>
          </a:p>
        </p:txBody>
      </p:sp>
      <p:sp>
        <p:nvSpPr>
          <p:cNvPr id="3" name="Content Placeholder 2"/>
          <p:cNvSpPr>
            <a:spLocks noGrp="1"/>
          </p:cNvSpPr>
          <p:nvPr>
            <p:ph idx="1"/>
          </p:nvPr>
        </p:nvSpPr>
        <p:spPr>
          <a:xfrm>
            <a:off x="448966" y="1960929"/>
            <a:ext cx="5039264" cy="2901395"/>
          </a:xfrm>
        </p:spPr>
        <p:txBody>
          <a:bodyPr>
            <a:normAutofit fontScale="62500" lnSpcReduction="20000"/>
          </a:bodyPr>
          <a:lstStyle/>
          <a:p>
            <a:r>
              <a:rPr lang="en-US" dirty="0"/>
              <a:t>When transporting your skates to and from the rink, cover your blades with a </a:t>
            </a:r>
            <a:r>
              <a:rPr lang="en-US" dirty="0" smtClean="0"/>
              <a:t>blade </a:t>
            </a:r>
            <a:r>
              <a:rPr lang="en-US" dirty="0"/>
              <a:t>cover or store in a boot bag. </a:t>
            </a:r>
            <a:endParaRPr lang="en-US" dirty="0" smtClean="0"/>
          </a:p>
          <a:p>
            <a:r>
              <a:rPr lang="en-US" dirty="0" smtClean="0"/>
              <a:t>When </a:t>
            </a:r>
            <a:r>
              <a:rPr lang="en-US" dirty="0"/>
              <a:t>you get home, remove the skates from your bag and allow them to air dry. </a:t>
            </a:r>
            <a:endParaRPr lang="en-US" dirty="0" smtClean="0"/>
          </a:p>
          <a:p>
            <a:r>
              <a:rPr lang="en-US" dirty="0" smtClean="0"/>
              <a:t>Undo </a:t>
            </a:r>
            <a:r>
              <a:rPr lang="en-US" dirty="0"/>
              <a:t>the laces and open your boots wide to </a:t>
            </a:r>
            <a:r>
              <a:rPr lang="en-US" dirty="0" smtClean="0"/>
              <a:t>dry and protect </a:t>
            </a:r>
            <a:r>
              <a:rPr lang="en-US" dirty="0"/>
              <a:t>your skates from developing mildew</a:t>
            </a:r>
            <a:r>
              <a:rPr lang="en-US" dirty="0" smtClean="0"/>
              <a:t>.</a:t>
            </a:r>
          </a:p>
          <a:p>
            <a:r>
              <a:rPr lang="en-US" dirty="0" smtClean="0"/>
              <a:t>When storing your skates, treat </a:t>
            </a:r>
            <a:r>
              <a:rPr lang="en-US" dirty="0"/>
              <a:t>your boots with a leather protector, making sure the blades are sharpened, </a:t>
            </a:r>
            <a:r>
              <a:rPr lang="en-US" dirty="0" smtClean="0"/>
              <a:t>tighten </a:t>
            </a:r>
            <a:r>
              <a:rPr lang="en-US" dirty="0"/>
              <a:t>blade screws, and </a:t>
            </a:r>
            <a:r>
              <a:rPr lang="en-US" dirty="0" smtClean="0"/>
              <a:t>replace </a:t>
            </a:r>
            <a:r>
              <a:rPr lang="en-US" dirty="0"/>
              <a:t>worn laces. </a:t>
            </a:r>
          </a:p>
        </p:txBody>
      </p:sp>
      <p:pic>
        <p:nvPicPr>
          <p:cNvPr id="5" name="Picture 4"/>
          <p:cNvPicPr>
            <a:picLocks noChangeAspect="1"/>
          </p:cNvPicPr>
          <p:nvPr/>
        </p:nvPicPr>
        <p:blipFill>
          <a:blip r:embed="rId2"/>
          <a:stretch>
            <a:fillRect/>
          </a:stretch>
        </p:blipFill>
        <p:spPr>
          <a:xfrm>
            <a:off x="5640935" y="1960930"/>
            <a:ext cx="3197655" cy="2204699"/>
          </a:xfrm>
          <a:prstGeom prst="rect">
            <a:avLst/>
          </a:prstGeom>
        </p:spPr>
      </p:pic>
    </p:spTree>
    <p:extLst>
      <p:ext uri="{BB962C8B-B14F-4D97-AF65-F5344CB8AC3E}">
        <p14:creationId xmlns:p14="http://schemas.microsoft.com/office/powerpoint/2010/main" val="38097774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Requirement 2b Ice Skating</a:t>
            </a:r>
            <a:endParaRPr lang="en-US" dirty="0"/>
          </a:p>
        </p:txBody>
      </p:sp>
      <p:sp>
        <p:nvSpPr>
          <p:cNvPr id="5" name="Content Placeholder 4"/>
          <p:cNvSpPr>
            <a:spLocks noGrp="1"/>
          </p:cNvSpPr>
          <p:nvPr>
            <p:ph idx="1"/>
          </p:nvPr>
        </p:nvSpPr>
        <p:spPr>
          <a:xfrm>
            <a:off x="3197655" y="1044700"/>
            <a:ext cx="5802790" cy="3359510"/>
          </a:xfrm>
        </p:spPr>
        <p:txBody>
          <a:bodyPr>
            <a:noAutofit/>
          </a:bodyPr>
          <a:lstStyle/>
          <a:p>
            <a:pPr marL="0" indent="0">
              <a:lnSpc>
                <a:spcPct val="80000"/>
              </a:lnSpc>
              <a:buNone/>
            </a:pPr>
            <a:r>
              <a:rPr lang="en-US" sz="2000" dirty="0" smtClean="0"/>
              <a:t>Do </a:t>
            </a:r>
            <a:r>
              <a:rPr lang="en-US" sz="2000" dirty="0"/>
              <a:t>the </a:t>
            </a:r>
            <a:r>
              <a:rPr lang="en-US" sz="2000" dirty="0" smtClean="0"/>
              <a:t>following:</a:t>
            </a:r>
          </a:p>
          <a:p>
            <a:pPr marL="914400" lvl="1" indent="-457200">
              <a:lnSpc>
                <a:spcPct val="80000"/>
              </a:lnSpc>
              <a:buFont typeface="+mj-lt"/>
              <a:buAutoNum type="arabicPeriod"/>
            </a:pPr>
            <a:r>
              <a:rPr lang="en-US" sz="2000" dirty="0"/>
              <a:t>Skate forward at least 40 feet and come to a complete stop. Use either a two-foot snowplow stop or a one-foot snowplow stop.</a:t>
            </a:r>
          </a:p>
          <a:p>
            <a:pPr marL="914400" lvl="1" indent="-457200">
              <a:lnSpc>
                <a:spcPct val="80000"/>
              </a:lnSpc>
              <a:buFont typeface="+mj-lt"/>
              <a:buAutoNum type="arabicPeriod"/>
            </a:pPr>
            <a:r>
              <a:rPr lang="en-US" sz="2000" dirty="0" smtClean="0"/>
              <a:t>After </a:t>
            </a:r>
            <a:r>
              <a:rPr lang="en-US" sz="2000" dirty="0"/>
              <a:t>skating forward, glide forward on two feet, then on one foot, first right and then </a:t>
            </a:r>
            <a:r>
              <a:rPr lang="en-US" sz="2000" dirty="0" smtClean="0"/>
              <a:t>left.</a:t>
            </a:r>
          </a:p>
          <a:p>
            <a:pPr marL="914400" lvl="1" indent="-457200">
              <a:lnSpc>
                <a:spcPct val="80000"/>
              </a:lnSpc>
              <a:buFont typeface="+mj-lt"/>
              <a:buAutoNum type="arabicPeriod"/>
            </a:pPr>
            <a:r>
              <a:rPr lang="en-US" sz="2000" dirty="0" smtClean="0"/>
              <a:t>Starting </a:t>
            </a:r>
            <a:r>
              <a:rPr lang="en-US" sz="2000" dirty="0"/>
              <a:t>from a T position, stroke forward around the test area, avoiding the use of toe picks if wearing figure skates</a:t>
            </a:r>
            <a:r>
              <a:rPr lang="en-US" sz="2000" dirty="0" smtClean="0"/>
              <a:t>,</a:t>
            </a:r>
            <a:endParaRPr lang="en-US" sz="2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1510" y="253477"/>
            <a:ext cx="914400" cy="933450"/>
          </a:xfrm>
          <a:prstGeom prst="rect">
            <a:avLst/>
          </a:prstGeom>
        </p:spPr>
      </p:pic>
    </p:spTree>
    <p:extLst>
      <p:ext uri="{BB962C8B-B14F-4D97-AF65-F5344CB8AC3E}">
        <p14:creationId xmlns:p14="http://schemas.microsoft.com/office/powerpoint/2010/main" val="2485585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Skating Merit Badge Requirements</a:t>
            </a:r>
            <a:endParaRPr lang="en-US" dirty="0"/>
          </a:p>
        </p:txBody>
      </p:sp>
      <p:sp>
        <p:nvSpPr>
          <p:cNvPr id="3" name="Content Placeholder 2"/>
          <p:cNvSpPr>
            <a:spLocks noGrp="1"/>
          </p:cNvSpPr>
          <p:nvPr>
            <p:ph idx="1"/>
          </p:nvPr>
        </p:nvSpPr>
        <p:spPr>
          <a:xfrm>
            <a:off x="448966" y="1960930"/>
            <a:ext cx="8246070" cy="2595985"/>
          </a:xfrm>
        </p:spPr>
        <p:txBody>
          <a:bodyPr>
            <a:normAutofit fontScale="55000" lnSpcReduction="20000"/>
          </a:bodyPr>
          <a:lstStyle/>
          <a:p>
            <a:pPr marL="460375" indent="-460375">
              <a:buFont typeface="+mj-lt"/>
              <a:buAutoNum type="arabicPeriod" startAt="2"/>
            </a:pPr>
            <a:r>
              <a:rPr lang="en-US" sz="3600" dirty="0" smtClean="0"/>
              <a:t>Complete </a:t>
            </a:r>
            <a:r>
              <a:rPr lang="en-US" sz="3600" dirty="0"/>
              <a:t>ALL of the requirements for ONE of the following options, </a:t>
            </a:r>
          </a:p>
          <a:p>
            <a:pPr lvl="1"/>
            <a:r>
              <a:rPr lang="en-US" sz="3300" b="1" dirty="0"/>
              <a:t>Ice Skating</a:t>
            </a:r>
            <a:r>
              <a:rPr lang="en-US" sz="3300" dirty="0"/>
              <a:t> </a:t>
            </a:r>
          </a:p>
          <a:p>
            <a:pPr marL="1371600" lvl="2" indent="-457200">
              <a:buFont typeface="+mj-lt"/>
              <a:buAutoNum type="alphaLcPeriod"/>
            </a:pPr>
            <a:r>
              <a:rPr lang="en-US" sz="2700" dirty="0"/>
              <a:t>Do the following:</a:t>
            </a:r>
          </a:p>
          <a:p>
            <a:pPr marL="1828800" lvl="3" indent="-457200">
              <a:buFont typeface="+mj-lt"/>
              <a:buAutoNum type="arabicPeriod"/>
            </a:pPr>
            <a:r>
              <a:rPr lang="en-US" sz="2700" dirty="0"/>
              <a:t>Give general safety and courtesy rules for ice skating.</a:t>
            </a:r>
            <a:r>
              <a:rPr lang="en-US" sz="2700" i="1" dirty="0"/>
              <a:t> </a:t>
            </a:r>
            <a:r>
              <a:rPr lang="en-US" sz="2700" dirty="0"/>
              <a:t>Discuss preparations that must be taken when skating outdoors on natural ice. Explain how to make an ice rescue.</a:t>
            </a:r>
          </a:p>
          <a:p>
            <a:pPr marL="1828800" lvl="3" indent="-457200">
              <a:buFont typeface="+mj-lt"/>
              <a:buAutoNum type="arabicPeriod"/>
            </a:pPr>
            <a:r>
              <a:rPr lang="en-US" sz="2700" dirty="0"/>
              <a:t>Discuss the parts and functions of the different types of ice skates.</a:t>
            </a:r>
          </a:p>
          <a:p>
            <a:pPr marL="1828800" lvl="3" indent="-457200">
              <a:buFont typeface="+mj-lt"/>
              <a:buAutoNum type="arabicPeriod"/>
            </a:pPr>
            <a:r>
              <a:rPr lang="en-US" sz="2700" dirty="0"/>
              <a:t>Describe the proper way to carry ice skates.</a:t>
            </a:r>
          </a:p>
          <a:p>
            <a:pPr marL="1828800" lvl="3" indent="-457200">
              <a:buFont typeface="+mj-lt"/>
              <a:buAutoNum type="arabicPeriod"/>
            </a:pPr>
            <a:r>
              <a:rPr lang="en-US" sz="2700" dirty="0"/>
              <a:t>Describe how to store skates for long periods of time, such as seasonal storage</a:t>
            </a:r>
            <a:r>
              <a:rPr lang="en-US" sz="2700" dirty="0" smtClean="0"/>
              <a:t>.</a:t>
            </a:r>
            <a:endParaRPr lang="en-US" sz="27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0635" y="312968"/>
            <a:ext cx="914400" cy="933450"/>
          </a:xfrm>
          <a:prstGeom prst="rect">
            <a:avLst/>
          </a:prstGeom>
        </p:spPr>
      </p:pic>
    </p:spTree>
    <p:extLst>
      <p:ext uri="{BB962C8B-B14F-4D97-AF65-F5344CB8AC3E}">
        <p14:creationId xmlns:p14="http://schemas.microsoft.com/office/powerpoint/2010/main" val="32472149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Snowplow Stops</a:t>
            </a:r>
            <a:endParaRPr lang="en-US" dirty="0"/>
          </a:p>
        </p:txBody>
      </p:sp>
      <p:pic>
        <p:nvPicPr>
          <p:cNvPr id="12" name="Content Placeholder 11">
            <a:hlinkClick r:id="rId2"/>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64834" y="1960563"/>
            <a:ext cx="4614332" cy="2595562"/>
          </a:xfrm>
        </p:spPr>
      </p:pic>
      <p:sp>
        <p:nvSpPr>
          <p:cNvPr id="7" name="TextBox 6"/>
          <p:cNvSpPr txBox="1"/>
          <p:nvPr/>
        </p:nvSpPr>
        <p:spPr>
          <a:xfrm>
            <a:off x="2919983" y="4560750"/>
            <a:ext cx="3304033" cy="369332"/>
          </a:xfrm>
          <a:prstGeom prst="rect">
            <a:avLst/>
          </a:prstGeom>
          <a:noFill/>
        </p:spPr>
        <p:txBody>
          <a:bodyPr wrap="square" rtlCol="0">
            <a:spAutoFit/>
          </a:bodyPr>
          <a:lstStyle/>
          <a:p>
            <a:pPr algn="ctr"/>
            <a:r>
              <a:rPr lang="en-US" dirty="0" smtClean="0">
                <a:solidFill>
                  <a:srgbClr val="FFFF00"/>
                </a:solidFill>
              </a:rPr>
              <a:t>Click image for video</a:t>
            </a:r>
            <a:endParaRPr lang="en-US" dirty="0">
              <a:solidFill>
                <a:srgbClr val="FFFF00"/>
              </a:solidFill>
            </a:endParaRPr>
          </a:p>
        </p:txBody>
      </p:sp>
    </p:spTree>
    <p:extLst>
      <p:ext uri="{BB962C8B-B14F-4D97-AF65-F5344CB8AC3E}">
        <p14:creationId xmlns:p14="http://schemas.microsoft.com/office/powerpoint/2010/main" val="21853366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Gliding Forward</a:t>
            </a:r>
            <a:endParaRPr lang="en-US" dirty="0"/>
          </a:p>
        </p:txBody>
      </p:sp>
      <p:pic>
        <p:nvPicPr>
          <p:cNvPr id="5" name="Content Placeholder 4">
            <a:hlinkClick r:id="rId2"/>
          </p:cNvPr>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2841626" y="1960563"/>
            <a:ext cx="3460749" cy="2595562"/>
          </a:xfrm>
        </p:spPr>
      </p:pic>
      <p:sp>
        <p:nvSpPr>
          <p:cNvPr id="6" name="TextBox 5"/>
          <p:cNvSpPr txBox="1"/>
          <p:nvPr/>
        </p:nvSpPr>
        <p:spPr>
          <a:xfrm>
            <a:off x="2919983" y="4547203"/>
            <a:ext cx="3304033" cy="369332"/>
          </a:xfrm>
          <a:prstGeom prst="rect">
            <a:avLst/>
          </a:prstGeom>
          <a:noFill/>
        </p:spPr>
        <p:txBody>
          <a:bodyPr wrap="square" rtlCol="0">
            <a:spAutoFit/>
          </a:bodyPr>
          <a:lstStyle/>
          <a:p>
            <a:pPr algn="ctr"/>
            <a:r>
              <a:rPr lang="en-US" dirty="0" smtClean="0">
                <a:solidFill>
                  <a:srgbClr val="FFFF00"/>
                </a:solidFill>
              </a:rPr>
              <a:t>Click image for video</a:t>
            </a:r>
            <a:endParaRPr lang="en-US" dirty="0">
              <a:solidFill>
                <a:srgbClr val="FFFF00"/>
              </a:solidFill>
            </a:endParaRPr>
          </a:p>
        </p:txBody>
      </p:sp>
    </p:spTree>
    <p:extLst>
      <p:ext uri="{BB962C8B-B14F-4D97-AF65-F5344CB8AC3E}">
        <p14:creationId xmlns:p14="http://schemas.microsoft.com/office/powerpoint/2010/main" val="30055089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 Stop</a:t>
            </a:r>
            <a:endParaRPr lang="en-US" dirty="0"/>
          </a:p>
        </p:txBody>
      </p:sp>
      <p:pic>
        <p:nvPicPr>
          <p:cNvPr id="9" name="Content Placeholder 8">
            <a:hlinkClick r:id="rId2"/>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64834" y="1960563"/>
            <a:ext cx="4614332" cy="2595562"/>
          </a:xfrm>
        </p:spPr>
      </p:pic>
      <p:sp>
        <p:nvSpPr>
          <p:cNvPr id="4" name="TextBox 3"/>
          <p:cNvSpPr txBox="1"/>
          <p:nvPr/>
        </p:nvSpPr>
        <p:spPr>
          <a:xfrm>
            <a:off x="2919983" y="4547988"/>
            <a:ext cx="3304033" cy="369332"/>
          </a:xfrm>
          <a:prstGeom prst="rect">
            <a:avLst/>
          </a:prstGeom>
          <a:noFill/>
        </p:spPr>
        <p:txBody>
          <a:bodyPr wrap="square" rtlCol="0">
            <a:spAutoFit/>
          </a:bodyPr>
          <a:lstStyle/>
          <a:p>
            <a:pPr algn="ctr"/>
            <a:r>
              <a:rPr lang="en-US" dirty="0" smtClean="0">
                <a:solidFill>
                  <a:srgbClr val="FFFF00"/>
                </a:solidFill>
              </a:rPr>
              <a:t>Click image for video</a:t>
            </a:r>
            <a:endParaRPr lang="en-US" dirty="0">
              <a:solidFill>
                <a:srgbClr val="FFFF00"/>
              </a:solidFill>
            </a:endParaRPr>
          </a:p>
        </p:txBody>
      </p:sp>
    </p:spTree>
    <p:extLst>
      <p:ext uri="{BB962C8B-B14F-4D97-AF65-F5344CB8AC3E}">
        <p14:creationId xmlns:p14="http://schemas.microsoft.com/office/powerpoint/2010/main" val="5400991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Requirement 2c Ice Skating</a:t>
            </a:r>
            <a:endParaRPr lang="en-US" dirty="0"/>
          </a:p>
        </p:txBody>
      </p:sp>
      <p:sp>
        <p:nvSpPr>
          <p:cNvPr id="5" name="Content Placeholder 4"/>
          <p:cNvSpPr>
            <a:spLocks noGrp="1"/>
          </p:cNvSpPr>
          <p:nvPr>
            <p:ph idx="1"/>
          </p:nvPr>
        </p:nvSpPr>
        <p:spPr/>
        <p:txBody>
          <a:bodyPr>
            <a:normAutofit/>
          </a:bodyPr>
          <a:lstStyle/>
          <a:p>
            <a:pPr marL="0" indent="0">
              <a:lnSpc>
                <a:spcPct val="80000"/>
              </a:lnSpc>
              <a:buNone/>
            </a:pPr>
            <a:r>
              <a:rPr lang="en-US" sz="2000" dirty="0" smtClean="0"/>
              <a:t>Do </a:t>
            </a:r>
            <a:r>
              <a:rPr lang="en-US" sz="2000" dirty="0"/>
              <a:t>the </a:t>
            </a:r>
            <a:r>
              <a:rPr lang="en-US" sz="2000" dirty="0" smtClean="0"/>
              <a:t>following:</a:t>
            </a:r>
          </a:p>
          <a:p>
            <a:pPr marL="914400" lvl="1" indent="-457200">
              <a:lnSpc>
                <a:spcPct val="80000"/>
              </a:lnSpc>
              <a:buFont typeface="+mj-lt"/>
              <a:buAutoNum type="arabicPeriod"/>
            </a:pPr>
            <a:r>
              <a:rPr lang="en-US" sz="2000" dirty="0" smtClean="0"/>
              <a:t>Glide </a:t>
            </a:r>
            <a:r>
              <a:rPr lang="en-US" sz="2000" dirty="0"/>
              <a:t>backward on two feet for at least two times the skater's </a:t>
            </a:r>
            <a:r>
              <a:rPr lang="en-US" sz="2000" dirty="0" smtClean="0"/>
              <a:t>height.</a:t>
            </a:r>
          </a:p>
          <a:p>
            <a:pPr marL="914400" lvl="1" indent="-457200">
              <a:lnSpc>
                <a:spcPct val="80000"/>
              </a:lnSpc>
              <a:buFont typeface="+mj-lt"/>
              <a:buAutoNum type="arabicPeriod"/>
            </a:pPr>
            <a:r>
              <a:rPr lang="en-US" sz="2000" dirty="0" smtClean="0"/>
              <a:t>Skate </a:t>
            </a:r>
            <a:r>
              <a:rPr lang="en-US" sz="2000" dirty="0"/>
              <a:t>backward for at least 20 feet on two </a:t>
            </a:r>
            <a:r>
              <a:rPr lang="en-US" sz="2000" dirty="0" smtClean="0"/>
              <a:t>skates.</a:t>
            </a:r>
          </a:p>
          <a:p>
            <a:pPr marL="914400" lvl="1" indent="-457200">
              <a:lnSpc>
                <a:spcPct val="80000"/>
              </a:lnSpc>
              <a:buFont typeface="+mj-lt"/>
              <a:buAutoNum type="arabicPeriod"/>
            </a:pPr>
            <a:r>
              <a:rPr lang="en-US" sz="2000" dirty="0" smtClean="0"/>
              <a:t>After </a:t>
            </a:r>
            <a:r>
              <a:rPr lang="en-US" sz="2000" dirty="0"/>
              <a:t>gaining forward speed, glide forward on two feet, making a turn of 180 degrees around a cone, first to the right and then to the left.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1510" y="253477"/>
            <a:ext cx="914400" cy="933450"/>
          </a:xfrm>
          <a:prstGeom prst="rect">
            <a:avLst/>
          </a:prstGeom>
        </p:spPr>
      </p:pic>
    </p:spTree>
    <p:extLst>
      <p:ext uri="{BB962C8B-B14F-4D97-AF65-F5344CB8AC3E}">
        <p14:creationId xmlns:p14="http://schemas.microsoft.com/office/powerpoint/2010/main" val="31245117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Backwards Skating</a:t>
            </a:r>
            <a:endParaRPr lang="en-US" dirty="0"/>
          </a:p>
        </p:txBody>
      </p:sp>
      <p:pic>
        <p:nvPicPr>
          <p:cNvPr id="6" name="Content Placeholder 5">
            <a:hlinkClick r:id="rId2"/>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64834" y="1960563"/>
            <a:ext cx="4614332" cy="2595562"/>
          </a:xfrm>
        </p:spPr>
      </p:pic>
      <p:sp>
        <p:nvSpPr>
          <p:cNvPr id="4" name="TextBox 3"/>
          <p:cNvSpPr txBox="1"/>
          <p:nvPr/>
        </p:nvSpPr>
        <p:spPr>
          <a:xfrm>
            <a:off x="2919983" y="4556910"/>
            <a:ext cx="3304033" cy="369332"/>
          </a:xfrm>
          <a:prstGeom prst="rect">
            <a:avLst/>
          </a:prstGeom>
          <a:noFill/>
        </p:spPr>
        <p:txBody>
          <a:bodyPr wrap="square" rtlCol="0">
            <a:spAutoFit/>
          </a:bodyPr>
          <a:lstStyle/>
          <a:p>
            <a:pPr algn="ctr"/>
            <a:r>
              <a:rPr lang="en-US" dirty="0" smtClean="0">
                <a:solidFill>
                  <a:srgbClr val="FFFF00"/>
                </a:solidFill>
              </a:rPr>
              <a:t>Click image for video</a:t>
            </a:r>
            <a:endParaRPr lang="en-US" dirty="0">
              <a:solidFill>
                <a:srgbClr val="FFFF00"/>
              </a:solidFill>
            </a:endParaRPr>
          </a:p>
        </p:txBody>
      </p:sp>
    </p:spTree>
    <p:extLst>
      <p:ext uri="{BB962C8B-B14F-4D97-AF65-F5344CB8AC3E}">
        <p14:creationId xmlns:p14="http://schemas.microsoft.com/office/powerpoint/2010/main" val="8507860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Turning</a:t>
            </a:r>
            <a:endParaRPr lang="en-US" dirty="0"/>
          </a:p>
        </p:txBody>
      </p:sp>
      <p:pic>
        <p:nvPicPr>
          <p:cNvPr id="6" name="Content Placeholder 5">
            <a:hlinkClick r:id="rId2"/>
          </p:cNvPr>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2841626" y="1960563"/>
            <a:ext cx="3460749" cy="2595562"/>
          </a:xfrm>
        </p:spPr>
      </p:pic>
      <p:sp>
        <p:nvSpPr>
          <p:cNvPr id="5" name="TextBox 4"/>
          <p:cNvSpPr txBox="1"/>
          <p:nvPr/>
        </p:nvSpPr>
        <p:spPr>
          <a:xfrm>
            <a:off x="2919983" y="4561535"/>
            <a:ext cx="3304033" cy="369332"/>
          </a:xfrm>
          <a:prstGeom prst="rect">
            <a:avLst/>
          </a:prstGeom>
          <a:noFill/>
        </p:spPr>
        <p:txBody>
          <a:bodyPr wrap="square" rtlCol="0">
            <a:spAutoFit/>
          </a:bodyPr>
          <a:lstStyle/>
          <a:p>
            <a:pPr algn="ctr"/>
            <a:r>
              <a:rPr lang="en-US" dirty="0" smtClean="0">
                <a:solidFill>
                  <a:srgbClr val="FFFF00"/>
                </a:solidFill>
              </a:rPr>
              <a:t>Click image for video</a:t>
            </a:r>
            <a:endParaRPr lang="en-US" dirty="0">
              <a:solidFill>
                <a:srgbClr val="FFFF00"/>
              </a:solidFill>
            </a:endParaRPr>
          </a:p>
        </p:txBody>
      </p:sp>
    </p:spTree>
    <p:extLst>
      <p:ext uri="{BB962C8B-B14F-4D97-AF65-F5344CB8AC3E}">
        <p14:creationId xmlns:p14="http://schemas.microsoft.com/office/powerpoint/2010/main" val="28745817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Requirement 2d Ice Skating</a:t>
            </a:r>
            <a:endParaRPr lang="en-US" dirty="0"/>
          </a:p>
        </p:txBody>
      </p:sp>
      <p:sp>
        <p:nvSpPr>
          <p:cNvPr id="5" name="Content Placeholder 4"/>
          <p:cNvSpPr>
            <a:spLocks noGrp="1"/>
          </p:cNvSpPr>
          <p:nvPr>
            <p:ph idx="1"/>
          </p:nvPr>
        </p:nvSpPr>
        <p:spPr/>
        <p:txBody>
          <a:bodyPr>
            <a:normAutofit/>
          </a:bodyPr>
          <a:lstStyle/>
          <a:p>
            <a:pPr marL="0" indent="0">
              <a:lnSpc>
                <a:spcPct val="80000"/>
              </a:lnSpc>
              <a:buNone/>
            </a:pPr>
            <a:r>
              <a:rPr lang="en-US" sz="2000" dirty="0" smtClean="0"/>
              <a:t>Do </a:t>
            </a:r>
            <a:r>
              <a:rPr lang="en-US" sz="2000" dirty="0"/>
              <a:t>the </a:t>
            </a:r>
            <a:r>
              <a:rPr lang="en-US" sz="2000" dirty="0" smtClean="0"/>
              <a:t>following:</a:t>
            </a:r>
          </a:p>
          <a:p>
            <a:pPr marL="914400" lvl="1" indent="-457200">
              <a:lnSpc>
                <a:spcPct val="80000"/>
              </a:lnSpc>
              <a:buFont typeface="+mj-lt"/>
              <a:buAutoNum type="arabicPeriod"/>
            </a:pPr>
            <a:r>
              <a:rPr lang="en-US" sz="2000" dirty="0" smtClean="0"/>
              <a:t>Perform </a:t>
            </a:r>
            <a:r>
              <a:rPr lang="en-US" sz="2000" dirty="0"/>
              <a:t>forward crossovers in a figure eight </a:t>
            </a:r>
            <a:r>
              <a:rPr lang="en-US" sz="2000" dirty="0" smtClean="0"/>
              <a:t>pattern.</a:t>
            </a:r>
          </a:p>
          <a:p>
            <a:pPr marL="914400" lvl="1" indent="-457200">
              <a:lnSpc>
                <a:spcPct val="80000"/>
              </a:lnSpc>
              <a:buFont typeface="+mj-lt"/>
              <a:buAutoNum type="arabicPeriod"/>
            </a:pPr>
            <a:r>
              <a:rPr lang="en-US" sz="2000" dirty="0" smtClean="0"/>
              <a:t>Explain </a:t>
            </a:r>
            <a:r>
              <a:rPr lang="en-US" sz="2000" dirty="0"/>
              <a:t>to your counselor the safety considerations for running or participating in an ice skating </a:t>
            </a:r>
            <a:r>
              <a:rPr lang="en-US" sz="2000" dirty="0" smtClean="0"/>
              <a:t>race.</a:t>
            </a:r>
          </a:p>
          <a:p>
            <a:pPr marL="914400" lvl="1" indent="-457200">
              <a:lnSpc>
                <a:spcPct val="80000"/>
              </a:lnSpc>
              <a:buFont typeface="+mj-lt"/>
              <a:buAutoNum type="arabicPeriod"/>
            </a:pPr>
            <a:r>
              <a:rPr lang="en-US" sz="2000" dirty="0" smtClean="0"/>
              <a:t>Perform </a:t>
            </a:r>
            <a:r>
              <a:rPr lang="en-US" sz="2000" dirty="0"/>
              <a:t>a hockey stop.</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1510" y="253477"/>
            <a:ext cx="914400" cy="933450"/>
          </a:xfrm>
          <a:prstGeom prst="rect">
            <a:avLst/>
          </a:prstGeom>
        </p:spPr>
      </p:pic>
    </p:spTree>
    <p:extLst>
      <p:ext uri="{BB962C8B-B14F-4D97-AF65-F5344CB8AC3E}">
        <p14:creationId xmlns:p14="http://schemas.microsoft.com/office/powerpoint/2010/main" val="41932762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Crossovers in a Figure Eight</a:t>
            </a:r>
            <a:endParaRPr lang="en-US" dirty="0"/>
          </a:p>
        </p:txBody>
      </p:sp>
      <p:pic>
        <p:nvPicPr>
          <p:cNvPr id="5" name="Content Placeholder 4">
            <a:hlinkClick r:id="rId2"/>
          </p:cNvPr>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2841626" y="1960563"/>
            <a:ext cx="3460749" cy="2595562"/>
          </a:xfrm>
        </p:spPr>
      </p:pic>
      <p:sp>
        <p:nvSpPr>
          <p:cNvPr id="4" name="TextBox 3"/>
          <p:cNvSpPr txBox="1"/>
          <p:nvPr/>
        </p:nvSpPr>
        <p:spPr>
          <a:xfrm>
            <a:off x="2919983" y="4556910"/>
            <a:ext cx="3304033" cy="369332"/>
          </a:xfrm>
          <a:prstGeom prst="rect">
            <a:avLst/>
          </a:prstGeom>
          <a:noFill/>
        </p:spPr>
        <p:txBody>
          <a:bodyPr wrap="square" rtlCol="0">
            <a:spAutoFit/>
          </a:bodyPr>
          <a:lstStyle/>
          <a:p>
            <a:pPr algn="ctr"/>
            <a:r>
              <a:rPr lang="en-US" dirty="0" smtClean="0">
                <a:solidFill>
                  <a:srgbClr val="FFFF00"/>
                </a:solidFill>
              </a:rPr>
              <a:t>Click image for video</a:t>
            </a:r>
            <a:endParaRPr lang="en-US" dirty="0">
              <a:solidFill>
                <a:srgbClr val="FFFF00"/>
              </a:solidFill>
            </a:endParaRPr>
          </a:p>
        </p:txBody>
      </p:sp>
    </p:spTree>
    <p:extLst>
      <p:ext uri="{BB962C8B-B14F-4D97-AF65-F5344CB8AC3E}">
        <p14:creationId xmlns:p14="http://schemas.microsoft.com/office/powerpoint/2010/main" val="36254138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6" y="586585"/>
            <a:ext cx="8246070" cy="610820"/>
          </a:xfrm>
        </p:spPr>
        <p:txBody>
          <a:bodyPr>
            <a:normAutofit fontScale="90000"/>
          </a:bodyPr>
          <a:lstStyle/>
          <a:p>
            <a:r>
              <a:rPr lang="en-US" dirty="0" smtClean="0"/>
              <a:t>Ice Skating Races</a:t>
            </a:r>
            <a:endParaRPr lang="en-US" dirty="0"/>
          </a:p>
        </p:txBody>
      </p:sp>
      <p:sp>
        <p:nvSpPr>
          <p:cNvPr id="3" name="Content Placeholder 2"/>
          <p:cNvSpPr>
            <a:spLocks noGrp="1"/>
          </p:cNvSpPr>
          <p:nvPr>
            <p:ph idx="1"/>
          </p:nvPr>
        </p:nvSpPr>
        <p:spPr>
          <a:xfrm>
            <a:off x="448967" y="1655520"/>
            <a:ext cx="4428444" cy="2901390"/>
          </a:xfrm>
        </p:spPr>
        <p:txBody>
          <a:bodyPr>
            <a:normAutofit fontScale="62500" lnSpcReduction="20000"/>
          </a:bodyPr>
          <a:lstStyle/>
          <a:p>
            <a:r>
              <a:rPr lang="en-US" dirty="0" smtClean="0"/>
              <a:t>Speed </a:t>
            </a:r>
            <a:r>
              <a:rPr lang="en-US" dirty="0"/>
              <a:t>skating is a competitive form of ice skating in which the competitors race each other in travelling a certain distance on skates. </a:t>
            </a:r>
            <a:endParaRPr lang="en-US" dirty="0" smtClean="0"/>
          </a:p>
          <a:p>
            <a:r>
              <a:rPr lang="en-US" dirty="0" smtClean="0"/>
              <a:t>Required safety </a:t>
            </a:r>
            <a:r>
              <a:rPr lang="en-US" dirty="0"/>
              <a:t>equipment used in Speed Skating </a:t>
            </a:r>
            <a:r>
              <a:rPr lang="en-US" dirty="0" smtClean="0"/>
              <a:t>include a protective </a:t>
            </a:r>
            <a:r>
              <a:rPr lang="en-US" dirty="0"/>
              <a:t>helmet, </a:t>
            </a:r>
            <a:r>
              <a:rPr lang="en-US" dirty="0" smtClean="0"/>
              <a:t>cut </a:t>
            </a:r>
            <a:r>
              <a:rPr lang="en-US" dirty="0"/>
              <a:t>proof skating gloves, knee pads and shin </a:t>
            </a:r>
            <a:r>
              <a:rPr lang="en-US" dirty="0" smtClean="0"/>
              <a:t>pads, </a:t>
            </a:r>
            <a:r>
              <a:rPr lang="en-US" dirty="0"/>
              <a:t>neck guard and ankle </a:t>
            </a:r>
            <a:r>
              <a:rPr lang="en-US" dirty="0" smtClean="0"/>
              <a:t>protection. </a:t>
            </a:r>
          </a:p>
          <a:p>
            <a:r>
              <a:rPr lang="en-US" dirty="0" smtClean="0"/>
              <a:t>Protective </a:t>
            </a:r>
            <a:r>
              <a:rPr lang="en-US" dirty="0"/>
              <a:t>eye wear </a:t>
            </a:r>
            <a:r>
              <a:rPr lang="en-US" dirty="0" smtClean="0"/>
              <a:t>should also be worn. </a:t>
            </a:r>
          </a:p>
          <a:p>
            <a:r>
              <a:rPr lang="en-US" dirty="0" smtClean="0"/>
              <a:t>This equipment is to </a:t>
            </a:r>
            <a:r>
              <a:rPr lang="en-US" dirty="0"/>
              <a:t>protect </a:t>
            </a:r>
            <a:r>
              <a:rPr lang="en-US" dirty="0" smtClean="0"/>
              <a:t>skaters from falls, collisions, and from each others blades </a:t>
            </a:r>
            <a:r>
              <a:rPr lang="en-US" dirty="0"/>
              <a:t>during </a:t>
            </a:r>
            <a:r>
              <a:rPr lang="en-US" dirty="0" smtClean="0"/>
              <a:t>falls.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0115" y="1655520"/>
            <a:ext cx="3774129" cy="2516086"/>
          </a:xfrm>
          <a:prstGeom prst="rect">
            <a:avLst/>
          </a:prstGeom>
        </p:spPr>
      </p:pic>
    </p:spTree>
    <p:extLst>
      <p:ext uri="{BB962C8B-B14F-4D97-AF65-F5344CB8AC3E}">
        <p14:creationId xmlns:p14="http://schemas.microsoft.com/office/powerpoint/2010/main" val="19693042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Hockey Stop</a:t>
            </a:r>
            <a:endParaRPr lang="en-US" dirty="0"/>
          </a:p>
        </p:txBody>
      </p:sp>
      <p:pic>
        <p:nvPicPr>
          <p:cNvPr id="5" name="Content Placeholder 4">
            <a:hlinkClick r:id="rId2"/>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64834" y="1960563"/>
            <a:ext cx="4614332" cy="2595562"/>
          </a:xfrm>
        </p:spPr>
      </p:pic>
      <p:sp>
        <p:nvSpPr>
          <p:cNvPr id="4" name="TextBox 3"/>
          <p:cNvSpPr txBox="1"/>
          <p:nvPr/>
        </p:nvSpPr>
        <p:spPr>
          <a:xfrm>
            <a:off x="2919983" y="4568308"/>
            <a:ext cx="3304033" cy="369332"/>
          </a:xfrm>
          <a:prstGeom prst="rect">
            <a:avLst/>
          </a:prstGeom>
          <a:noFill/>
        </p:spPr>
        <p:txBody>
          <a:bodyPr wrap="square" rtlCol="0">
            <a:spAutoFit/>
          </a:bodyPr>
          <a:lstStyle/>
          <a:p>
            <a:pPr algn="ctr"/>
            <a:r>
              <a:rPr lang="en-US" dirty="0" smtClean="0">
                <a:solidFill>
                  <a:srgbClr val="FFFF00"/>
                </a:solidFill>
              </a:rPr>
              <a:t>Click image for video</a:t>
            </a:r>
            <a:endParaRPr lang="en-US" dirty="0">
              <a:solidFill>
                <a:srgbClr val="FFFF00"/>
              </a:solidFill>
            </a:endParaRPr>
          </a:p>
        </p:txBody>
      </p:sp>
    </p:spTree>
    <p:extLst>
      <p:ext uri="{BB962C8B-B14F-4D97-AF65-F5344CB8AC3E}">
        <p14:creationId xmlns:p14="http://schemas.microsoft.com/office/powerpoint/2010/main" val="1719242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Skating Merit Badge Requirements</a:t>
            </a:r>
            <a:endParaRPr lang="en-US" dirty="0"/>
          </a:p>
        </p:txBody>
      </p:sp>
      <p:sp>
        <p:nvSpPr>
          <p:cNvPr id="3" name="Content Placeholder 2"/>
          <p:cNvSpPr>
            <a:spLocks noGrp="1"/>
          </p:cNvSpPr>
          <p:nvPr>
            <p:ph idx="1"/>
          </p:nvPr>
        </p:nvSpPr>
        <p:spPr>
          <a:xfrm>
            <a:off x="448966" y="1960930"/>
            <a:ext cx="8246070" cy="2595985"/>
          </a:xfrm>
        </p:spPr>
        <p:txBody>
          <a:bodyPr>
            <a:normAutofit fontScale="55000" lnSpcReduction="20000"/>
          </a:bodyPr>
          <a:lstStyle/>
          <a:p>
            <a:pPr marL="460375" indent="-460375">
              <a:buFont typeface="+mj-lt"/>
              <a:buAutoNum type="arabicPeriod" startAt="2"/>
            </a:pPr>
            <a:r>
              <a:rPr lang="en-US" sz="3600" dirty="0" smtClean="0"/>
              <a:t>Complete </a:t>
            </a:r>
            <a:r>
              <a:rPr lang="en-US" sz="3600" dirty="0"/>
              <a:t>ALL of the requirements for ONE of the following options, </a:t>
            </a:r>
          </a:p>
          <a:p>
            <a:pPr lvl="1"/>
            <a:r>
              <a:rPr lang="en-US" sz="3300" b="1" dirty="0"/>
              <a:t>Ice Skating</a:t>
            </a:r>
            <a:r>
              <a:rPr lang="en-US" sz="3300" dirty="0"/>
              <a:t> </a:t>
            </a:r>
          </a:p>
          <a:p>
            <a:pPr marL="1428750" lvl="2" indent="-514350">
              <a:buFont typeface="+mj-lt"/>
              <a:buAutoNum type="alphaLcPeriod" startAt="2"/>
            </a:pPr>
            <a:r>
              <a:rPr lang="en-US" sz="2700" dirty="0" smtClean="0"/>
              <a:t>Do </a:t>
            </a:r>
            <a:r>
              <a:rPr lang="en-US" sz="2700" dirty="0"/>
              <a:t>the following:</a:t>
            </a:r>
          </a:p>
          <a:p>
            <a:pPr marL="1828800" lvl="3" indent="-457200">
              <a:buFont typeface="+mj-lt"/>
              <a:buAutoNum type="arabicPeriod"/>
            </a:pPr>
            <a:r>
              <a:rPr lang="en-US" sz="2700" dirty="0"/>
              <a:t>Skate forward at least 40 feet and come to a complete stop. Use either a two-foot snowplow stop or a one-foot snowplow </a:t>
            </a:r>
            <a:r>
              <a:rPr lang="en-US" sz="2700" dirty="0" smtClean="0"/>
              <a:t>stop</a:t>
            </a:r>
            <a:r>
              <a:rPr lang="en-US" sz="2700" dirty="0" smtClean="0"/>
              <a:t>.</a:t>
            </a:r>
          </a:p>
          <a:p>
            <a:pPr marL="1828800" lvl="3" indent="-457200">
              <a:buFont typeface="+mj-lt"/>
              <a:buAutoNum type="arabicPeriod"/>
            </a:pPr>
            <a:r>
              <a:rPr lang="en-US" sz="2700" dirty="0" smtClean="0"/>
              <a:t>After skating forward, glide forward on two feet, then on one foot, first right and then left.</a:t>
            </a:r>
          </a:p>
          <a:p>
            <a:pPr marL="1828800" lvl="3" indent="-457200">
              <a:buFont typeface="+mj-lt"/>
              <a:buAutoNum type="arabicPeriod"/>
            </a:pPr>
            <a:r>
              <a:rPr lang="en-US" sz="2700" dirty="0" smtClean="0"/>
              <a:t>Starting </a:t>
            </a:r>
            <a:r>
              <a:rPr lang="en-US" sz="2700" dirty="0"/>
              <a:t>from a T position, stroke forward around the test area, avoiding the use of toe picks if wearing figure </a:t>
            </a:r>
            <a:r>
              <a:rPr lang="en-US" sz="2700" dirty="0" smtClean="0"/>
              <a:t>skates</a:t>
            </a:r>
            <a:r>
              <a:rPr lang="en-US" sz="2700" dirty="0" smtClean="0"/>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0635" y="312968"/>
            <a:ext cx="914400" cy="933450"/>
          </a:xfrm>
          <a:prstGeom prst="rect">
            <a:avLst/>
          </a:prstGeom>
        </p:spPr>
      </p:pic>
    </p:spTree>
    <p:extLst>
      <p:ext uri="{BB962C8B-B14F-4D97-AF65-F5344CB8AC3E}">
        <p14:creationId xmlns:p14="http://schemas.microsoft.com/office/powerpoint/2010/main" val="3444203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Skating Merit Badge Requirements</a:t>
            </a:r>
            <a:endParaRPr lang="en-US" dirty="0"/>
          </a:p>
        </p:txBody>
      </p:sp>
      <p:sp>
        <p:nvSpPr>
          <p:cNvPr id="3" name="Content Placeholder 2"/>
          <p:cNvSpPr>
            <a:spLocks noGrp="1"/>
          </p:cNvSpPr>
          <p:nvPr>
            <p:ph idx="1"/>
          </p:nvPr>
        </p:nvSpPr>
        <p:spPr>
          <a:xfrm>
            <a:off x="448966" y="1960930"/>
            <a:ext cx="8246070" cy="3054099"/>
          </a:xfrm>
        </p:spPr>
        <p:txBody>
          <a:bodyPr>
            <a:normAutofit fontScale="70000" lnSpcReduction="20000"/>
          </a:bodyPr>
          <a:lstStyle/>
          <a:p>
            <a:pPr marL="460375" indent="-460375">
              <a:buFont typeface="+mj-lt"/>
              <a:buAutoNum type="arabicPeriod" startAt="2"/>
            </a:pPr>
            <a:r>
              <a:rPr lang="en-US" dirty="0" smtClean="0"/>
              <a:t>Complete </a:t>
            </a:r>
            <a:r>
              <a:rPr lang="en-US" dirty="0"/>
              <a:t>ALL of the requirements for ONE of the following options, </a:t>
            </a:r>
          </a:p>
          <a:p>
            <a:pPr lvl="1"/>
            <a:r>
              <a:rPr lang="en-US" sz="2600" b="1" dirty="0"/>
              <a:t>Ice Skating</a:t>
            </a:r>
            <a:r>
              <a:rPr lang="en-US" sz="2600" dirty="0"/>
              <a:t> </a:t>
            </a:r>
          </a:p>
          <a:p>
            <a:pPr marL="1371600" lvl="2" indent="-457200">
              <a:buFont typeface="+mj-lt"/>
              <a:buAutoNum type="alphaLcPeriod" startAt="3"/>
            </a:pPr>
            <a:r>
              <a:rPr lang="en-US" sz="2100" dirty="0" smtClean="0"/>
              <a:t>Do </a:t>
            </a:r>
            <a:r>
              <a:rPr lang="en-US" sz="2100" dirty="0"/>
              <a:t>the following:</a:t>
            </a:r>
          </a:p>
          <a:p>
            <a:pPr marL="1828800" lvl="3" indent="-457200">
              <a:buFont typeface="+mj-lt"/>
              <a:buAutoNum type="arabicPeriod"/>
            </a:pPr>
            <a:r>
              <a:rPr lang="en-US" sz="2100" dirty="0"/>
              <a:t>Glide backward on two feet for at least two times the skater's height.</a:t>
            </a:r>
          </a:p>
          <a:p>
            <a:pPr marL="1828800" lvl="3" indent="-457200">
              <a:buFont typeface="+mj-lt"/>
              <a:buAutoNum type="arabicPeriod"/>
            </a:pPr>
            <a:r>
              <a:rPr lang="en-US" sz="2100" dirty="0"/>
              <a:t>Skate backward for at least 20 feet on two skates.</a:t>
            </a:r>
          </a:p>
          <a:p>
            <a:pPr marL="1828800" lvl="3" indent="-457200">
              <a:buFont typeface="+mj-lt"/>
              <a:buAutoNum type="arabicPeriod"/>
            </a:pPr>
            <a:r>
              <a:rPr lang="en-US" sz="2100" dirty="0"/>
              <a:t>After gaining forward speed, glide forward on two feet, making a turn of 180 degrees around a cone, first to the right and then to the left.</a:t>
            </a:r>
          </a:p>
          <a:p>
            <a:pPr marL="1371600" lvl="2" indent="-457200">
              <a:buFont typeface="+mj-lt"/>
              <a:buAutoNum type="alphaLcPeriod" startAt="3"/>
            </a:pPr>
            <a:r>
              <a:rPr lang="en-US" sz="2100" dirty="0"/>
              <a:t>Do the following:</a:t>
            </a:r>
          </a:p>
          <a:p>
            <a:pPr marL="1828800" lvl="3" indent="-457200">
              <a:buFont typeface="+mj-lt"/>
              <a:buAutoNum type="arabicPeriod"/>
            </a:pPr>
            <a:r>
              <a:rPr lang="en-US" sz="2100" dirty="0"/>
              <a:t>Perform forward crossovers in a figure eight pattern.</a:t>
            </a:r>
          </a:p>
          <a:p>
            <a:pPr marL="1828800" lvl="3" indent="-457200">
              <a:buFont typeface="+mj-lt"/>
              <a:buAutoNum type="arabicPeriod"/>
            </a:pPr>
            <a:r>
              <a:rPr lang="en-US" sz="2100" dirty="0"/>
              <a:t>Explain to your counselor the safety considerations for </a:t>
            </a:r>
            <a:r>
              <a:rPr lang="en-US" sz="2100" dirty="0" smtClean="0"/>
              <a:t>participating </a:t>
            </a:r>
            <a:r>
              <a:rPr lang="en-US" sz="2100" dirty="0"/>
              <a:t>in an ice skating race.</a:t>
            </a:r>
          </a:p>
          <a:p>
            <a:pPr marL="1828800" lvl="3" indent="-457200">
              <a:buFont typeface="+mj-lt"/>
              <a:buAutoNum type="arabicPeriod"/>
            </a:pPr>
            <a:r>
              <a:rPr lang="en-US" sz="2100" dirty="0"/>
              <a:t>Perform a hockey stop</a:t>
            </a:r>
            <a:r>
              <a:rPr lang="en-US" sz="2100" dirty="0" smtClean="0"/>
              <a:t>.</a:t>
            </a:r>
            <a:endParaRPr lang="en-US" sz="21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0635" y="312968"/>
            <a:ext cx="914400" cy="933450"/>
          </a:xfrm>
          <a:prstGeom prst="rect">
            <a:avLst/>
          </a:prstGeom>
        </p:spPr>
      </p:pic>
    </p:spTree>
    <p:extLst>
      <p:ext uri="{BB962C8B-B14F-4D97-AF65-F5344CB8AC3E}">
        <p14:creationId xmlns:p14="http://schemas.microsoft.com/office/powerpoint/2010/main" val="1380488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Requirement 1a</a:t>
            </a:r>
            <a:endParaRPr lang="en-US" dirty="0"/>
          </a:p>
        </p:txBody>
      </p:sp>
      <p:sp>
        <p:nvSpPr>
          <p:cNvPr id="5" name="Content Placeholder 4"/>
          <p:cNvSpPr>
            <a:spLocks noGrp="1"/>
          </p:cNvSpPr>
          <p:nvPr>
            <p:ph idx="1"/>
          </p:nvPr>
        </p:nvSpPr>
        <p:spPr>
          <a:xfrm>
            <a:off x="3044950" y="1229760"/>
            <a:ext cx="3359510" cy="2105515"/>
          </a:xfrm>
        </p:spPr>
        <p:txBody>
          <a:bodyPr>
            <a:normAutofit/>
          </a:bodyPr>
          <a:lstStyle/>
          <a:p>
            <a:pPr marL="0" lvl="1" indent="0">
              <a:lnSpc>
                <a:spcPct val="80000"/>
              </a:lnSpc>
              <a:buNone/>
            </a:pPr>
            <a:r>
              <a:rPr lang="en-US" sz="2000" dirty="0"/>
              <a:t>Explain to your counselor the most likely hazards associated with skating and what you should do to anticipate, help prevent, mitigate, and respond to these hazards.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1510" y="253477"/>
            <a:ext cx="914400" cy="93345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460" y="1256458"/>
            <a:ext cx="2595985" cy="2078817"/>
          </a:xfrm>
          <a:prstGeom prst="rect">
            <a:avLst/>
          </a:prstGeom>
        </p:spPr>
      </p:pic>
    </p:spTree>
    <p:extLst>
      <p:ext uri="{BB962C8B-B14F-4D97-AF65-F5344CB8AC3E}">
        <p14:creationId xmlns:p14="http://schemas.microsoft.com/office/powerpoint/2010/main" val="1101633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343" y="433880"/>
            <a:ext cx="8246070" cy="610820"/>
          </a:xfrm>
        </p:spPr>
        <p:txBody>
          <a:bodyPr>
            <a:normAutofit fontScale="90000"/>
          </a:bodyPr>
          <a:lstStyle/>
          <a:p>
            <a:r>
              <a:rPr lang="en-US" dirty="0" smtClean="0"/>
              <a:t>Hazards of Skating</a:t>
            </a:r>
            <a:endParaRPr lang="en-US" dirty="0"/>
          </a:p>
        </p:txBody>
      </p:sp>
      <p:sp>
        <p:nvSpPr>
          <p:cNvPr id="3" name="Content Placeholder 2"/>
          <p:cNvSpPr>
            <a:spLocks noGrp="1"/>
          </p:cNvSpPr>
          <p:nvPr>
            <p:ph idx="1"/>
          </p:nvPr>
        </p:nvSpPr>
        <p:spPr>
          <a:xfrm>
            <a:off x="143555" y="1960930"/>
            <a:ext cx="5191970" cy="3182570"/>
          </a:xfrm>
        </p:spPr>
        <p:txBody>
          <a:bodyPr>
            <a:normAutofit fontScale="62500" lnSpcReduction="20000"/>
          </a:bodyPr>
          <a:lstStyle/>
          <a:p>
            <a:pPr marL="514350" indent="-514350">
              <a:buFont typeface="+mj-lt"/>
              <a:buAutoNum type="arabicPeriod"/>
            </a:pPr>
            <a:r>
              <a:rPr lang="en-US" sz="2900" b="1" dirty="0" smtClean="0"/>
              <a:t>Ankle </a:t>
            </a:r>
            <a:r>
              <a:rPr lang="en-US" sz="2900" b="1" dirty="0"/>
              <a:t>Sprains &amp; Fractures</a:t>
            </a:r>
            <a:r>
              <a:rPr lang="en-US" sz="2900" dirty="0"/>
              <a:t/>
            </a:r>
            <a:br>
              <a:rPr lang="en-US" sz="2900" dirty="0"/>
            </a:br>
            <a:r>
              <a:rPr lang="en-US" sz="2900" dirty="0"/>
              <a:t>The intense weight and pressure placed upon the ankles during skating activity makes them susceptible to sprains and fractures. </a:t>
            </a:r>
            <a:endParaRPr lang="en-US" sz="2900" dirty="0" smtClean="0"/>
          </a:p>
          <a:p>
            <a:pPr marL="514350" indent="-514350">
              <a:buFont typeface="+mj-lt"/>
              <a:buAutoNum type="arabicPeriod"/>
            </a:pPr>
            <a:r>
              <a:rPr lang="en-US" sz="2900" b="1" dirty="0" smtClean="0"/>
              <a:t>Head </a:t>
            </a:r>
            <a:r>
              <a:rPr lang="en-US" sz="2900" b="1" dirty="0"/>
              <a:t>Injuries</a:t>
            </a:r>
            <a:r>
              <a:rPr lang="en-US" sz="2900" dirty="0"/>
              <a:t/>
            </a:r>
            <a:br>
              <a:rPr lang="en-US" sz="2900" dirty="0"/>
            </a:br>
            <a:r>
              <a:rPr lang="en-US" sz="2900" dirty="0"/>
              <a:t>When a loss of balance or control occurs, head injuries are a common and serious consequence. The ice surface is very dangerous as there is no cushion against impact. These skating injuries may include concussions or other traumatic brain injuries</a:t>
            </a:r>
            <a:r>
              <a:rPr lang="en-US" sz="2900" dirty="0" smtClean="0"/>
              <a:t>. Wear a helmet!</a:t>
            </a:r>
            <a:endParaRPr lang="en-US" sz="2900"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2333" y="3182570"/>
            <a:ext cx="3036210" cy="181638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2333" y="1158430"/>
            <a:ext cx="3036210" cy="2024140"/>
          </a:xfrm>
          <a:prstGeom prst="rect">
            <a:avLst/>
          </a:prstGeom>
        </p:spPr>
      </p:pic>
    </p:spTree>
    <p:extLst>
      <p:ext uri="{BB962C8B-B14F-4D97-AF65-F5344CB8AC3E}">
        <p14:creationId xmlns:p14="http://schemas.microsoft.com/office/powerpoint/2010/main" val="341504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716966"/>
            <a:ext cx="8246070" cy="610820"/>
          </a:xfrm>
        </p:spPr>
        <p:txBody>
          <a:bodyPr>
            <a:normAutofit fontScale="90000"/>
          </a:bodyPr>
          <a:lstStyle/>
          <a:p>
            <a:r>
              <a:rPr lang="en-US" dirty="0"/>
              <a:t>Hazards of </a:t>
            </a:r>
            <a:r>
              <a:rPr lang="en-US" dirty="0" smtClean="0"/>
              <a:t>Skating</a:t>
            </a:r>
            <a:br>
              <a:rPr lang="en-US" dirty="0" smtClean="0"/>
            </a:br>
            <a:r>
              <a:rPr lang="en-US" dirty="0" smtClean="0"/>
              <a:t> </a:t>
            </a:r>
            <a:r>
              <a:rPr lang="en-US" dirty="0"/>
              <a:t>(continued)</a:t>
            </a:r>
          </a:p>
        </p:txBody>
      </p:sp>
      <p:sp>
        <p:nvSpPr>
          <p:cNvPr id="3" name="Content Placeholder 2"/>
          <p:cNvSpPr>
            <a:spLocks noGrp="1"/>
          </p:cNvSpPr>
          <p:nvPr>
            <p:ph idx="1"/>
          </p:nvPr>
        </p:nvSpPr>
        <p:spPr>
          <a:xfrm>
            <a:off x="448966" y="1655520"/>
            <a:ext cx="5191969" cy="3359510"/>
          </a:xfrm>
        </p:spPr>
        <p:txBody>
          <a:bodyPr>
            <a:normAutofit fontScale="85000" lnSpcReduction="20000"/>
          </a:bodyPr>
          <a:lstStyle/>
          <a:p>
            <a:pPr marL="514350" indent="-514350">
              <a:buFont typeface="+mj-lt"/>
              <a:buAutoNum type="arabicPeriod" startAt="3"/>
            </a:pPr>
            <a:r>
              <a:rPr lang="en-US" sz="2300" b="1" dirty="0" smtClean="0"/>
              <a:t>ACL </a:t>
            </a:r>
            <a:r>
              <a:rPr lang="en-US" sz="2300" b="1" dirty="0"/>
              <a:t>Tears</a:t>
            </a:r>
            <a:r>
              <a:rPr lang="en-US" sz="2300" dirty="0"/>
              <a:t/>
            </a:r>
            <a:br>
              <a:rPr lang="en-US" sz="2300" dirty="0"/>
            </a:br>
            <a:r>
              <a:rPr lang="en-US" sz="2300" dirty="0"/>
              <a:t>The anterior cruciate ligament (ACL) runs diagonally through the middle of the knee and provides rotational stability. A traumatic injury, such as those commonly sustained during ice skating, can cause a tear of the ACL or surrounding menisci.</a:t>
            </a:r>
          </a:p>
          <a:p>
            <a:pPr marL="514350" indent="-514350">
              <a:buFont typeface="+mj-lt"/>
              <a:buAutoNum type="arabicPeriod" startAt="3"/>
            </a:pPr>
            <a:r>
              <a:rPr lang="en-US" sz="2300" b="1" dirty="0" smtClean="0"/>
              <a:t>Lacerations</a:t>
            </a:r>
            <a:r>
              <a:rPr lang="en-US" sz="2300" dirty="0" smtClean="0"/>
              <a:t/>
            </a:r>
            <a:br>
              <a:rPr lang="en-US" sz="2300" dirty="0" smtClean="0"/>
            </a:br>
            <a:r>
              <a:rPr lang="en-US" sz="2300" dirty="0" smtClean="0"/>
              <a:t>Sharp blades. Hard ice. Speed and precise movements. These combined factors put ice skaters at risk of lacerations of varying degrees of severity.</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3640" y="1655520"/>
            <a:ext cx="3054100" cy="15270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3640" y="3182570"/>
            <a:ext cx="3054100" cy="1716016"/>
          </a:xfrm>
          <a:prstGeom prst="rect">
            <a:avLst/>
          </a:prstGeom>
        </p:spPr>
      </p:pic>
    </p:spTree>
    <p:extLst>
      <p:ext uri="{BB962C8B-B14F-4D97-AF65-F5344CB8AC3E}">
        <p14:creationId xmlns:p14="http://schemas.microsoft.com/office/powerpoint/2010/main" val="40339174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2592</TotalTime>
  <Words>2620</Words>
  <Application>Microsoft Office PowerPoint</Application>
  <PresentationFormat>On-screen Show (16:9)</PresentationFormat>
  <Paragraphs>213</Paragraphs>
  <Slides>49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49</vt:i4>
      </vt:variant>
    </vt:vector>
  </HeadingPairs>
  <TitlesOfParts>
    <vt:vector size="52" baseType="lpstr">
      <vt:lpstr>Arial</vt:lpstr>
      <vt:lpstr>Calibri</vt:lpstr>
      <vt:lpstr>Office Theme</vt:lpstr>
      <vt:lpstr>Skating Merit Badge Ice Skating Option</vt:lpstr>
      <vt:lpstr>PowerPoint Presentation</vt:lpstr>
      <vt:lpstr>Skating Merit Badge Requirements</vt:lpstr>
      <vt:lpstr>Skating Merit Badge Requirements</vt:lpstr>
      <vt:lpstr>Skating Merit Badge Requirements</vt:lpstr>
      <vt:lpstr>Skating Merit Badge Requirements</vt:lpstr>
      <vt:lpstr>Requirement 1a</vt:lpstr>
      <vt:lpstr>Hazards of Skating</vt:lpstr>
      <vt:lpstr>Hazards of Skating  (continued)</vt:lpstr>
      <vt:lpstr>Hazards of Skating (continued)</vt:lpstr>
      <vt:lpstr>Skating Safety Tips</vt:lpstr>
      <vt:lpstr>Skating Safety Tips  (continued)</vt:lpstr>
      <vt:lpstr>Requirement 1b</vt:lpstr>
      <vt:lpstr>First Aid for Hypothermia</vt:lpstr>
      <vt:lpstr>First Aid for Frostbite</vt:lpstr>
      <vt:lpstr>First Aid for Lacerations</vt:lpstr>
      <vt:lpstr>First Aid for Abrasions</vt:lpstr>
      <vt:lpstr>First Aid for Fractures</vt:lpstr>
      <vt:lpstr>First Aid for Sprains and Strains</vt:lpstr>
      <vt:lpstr>First Aid for Concussions</vt:lpstr>
      <vt:lpstr>First Aid for Blisters</vt:lpstr>
      <vt:lpstr>First Aid for Blisters</vt:lpstr>
      <vt:lpstr>Symptoms of Heat Reactions</vt:lpstr>
      <vt:lpstr>First Aid for Heat Related Reactions</vt:lpstr>
      <vt:lpstr>Symptoms of Shock</vt:lpstr>
      <vt:lpstr>First Aid for Shock</vt:lpstr>
      <vt:lpstr>Requirement 2a Ice Skating</vt:lpstr>
      <vt:lpstr>Safety and Courtesy Rules for Ice Skating</vt:lpstr>
      <vt:lpstr>Safety Rules at Ice Rinks</vt:lpstr>
      <vt:lpstr>Preparations for Skating on Natural Ice</vt:lpstr>
      <vt:lpstr>PowerPoint Presentation</vt:lpstr>
      <vt:lpstr>How to Make an Ice Rescue</vt:lpstr>
      <vt:lpstr>How to Make an Ice Rescue</vt:lpstr>
      <vt:lpstr>How to Make an Ice Rescue</vt:lpstr>
      <vt:lpstr>How to Make an Ice Rescue</vt:lpstr>
      <vt:lpstr>Parts and  Functions of Figure   and Hockey Skates</vt:lpstr>
      <vt:lpstr>Skate Blades</vt:lpstr>
      <vt:lpstr>How to Carry and Store Ice Skates</vt:lpstr>
      <vt:lpstr>Requirement 2b Ice Skating</vt:lpstr>
      <vt:lpstr>Snowplow Stops</vt:lpstr>
      <vt:lpstr>Gliding Forward</vt:lpstr>
      <vt:lpstr>T Stop</vt:lpstr>
      <vt:lpstr>Requirement 2c Ice Skating</vt:lpstr>
      <vt:lpstr>Backwards Skating</vt:lpstr>
      <vt:lpstr>Turning</vt:lpstr>
      <vt:lpstr>Requirement 2d Ice Skating</vt:lpstr>
      <vt:lpstr>Crossovers in a Figure Eight</vt:lpstr>
      <vt:lpstr>Ice Skating Races</vt:lpstr>
      <vt:lpstr>Hockey Stop</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Terry McKibben</cp:lastModifiedBy>
  <cp:revision>293</cp:revision>
  <dcterms:created xsi:type="dcterms:W3CDTF">2013-08-21T19:17:07Z</dcterms:created>
  <dcterms:modified xsi:type="dcterms:W3CDTF">2025-04-03T02:17:07Z</dcterms:modified>
</cp:coreProperties>
</file>